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12192000"/>
  <p:notesSz cx="6858000" cy="9144000"/>
  <p:embeddedFontLst>
    <p:embeddedFont>
      <p:font typeface="Anton"/>
      <p:regular r:id="rId37"/>
    </p:embeddedFont>
    <p:embeddedFont>
      <p:font typeface="Arial Narrow"/>
      <p:regular r:id="rId38"/>
      <p:bold r:id="rId39"/>
      <p:italic r:id="rId40"/>
      <p:boldItalic r:id="rId41"/>
    </p:embeddedFont>
    <p:embeddedFont>
      <p:font typeface="Montserrat"/>
      <p:bold r:id="rId42"/>
      <p:boldItalic r:id="rId43"/>
    </p:embeddedFont>
    <p:embeddedFont>
      <p:font typeface="Corbel"/>
      <p:regular r:id="rId44"/>
      <p:bold r:id="rId45"/>
      <p:italic r:id="rId46"/>
      <p:boldItalic r:id="rId47"/>
    </p:embeddedFont>
    <p:embeddedFont>
      <p:font typeface="Carlito"/>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FE17924-C479-4F3F-818D-A948DDC5D1B3}">
  <a:tblStyle styleId="{0FE17924-C479-4F3F-818D-A948DDC5D1B3}" styleName="Table_0">
    <a:wholeTbl>
      <a:tcTxStyle b="off" i="off">
        <a:font>
          <a:latin typeface="Calibri"/>
          <a:ea typeface="Calibri"/>
          <a:cs typeface="Calibri"/>
        </a:font>
        <a:schemeClr val="dk1"/>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tcBdr>
      </a:tcStyle>
    </a:band1H>
    <a:band2H>
      <a:tcTxStyle/>
    </a:band2H>
    <a:band1V>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cBdr>
      </a:tcStyle>
    </a:band1V>
    <a:band2V>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2"/>
              </a:solidFill>
              <a:prstDash val="solid"/>
              <a:round/>
              <a:headEnd len="sm" w="sm" type="none"/>
              <a:tailEnd len="sm" w="sm" type="none"/>
            </a:ln>
          </a:top>
        </a:tcBdr>
      </a:tcStyle>
    </a:lastRow>
    <a:seCell>
      <a:tcTxStyle/>
    </a:seCell>
    <a:swCell>
      <a:tcTxStyle/>
    </a:swCell>
    <a:firstRow>
      <a:tcTxStyle b="on" i="off">
        <a:font>
          <a:latin typeface="Calibri"/>
          <a:ea typeface="Calibri"/>
          <a:cs typeface="Calibri"/>
        </a:font>
        <a:schemeClr val="lt1"/>
      </a:tcTxStyle>
      <a:tcStyle>
        <a:fill>
          <a:solidFill>
            <a:schemeClr val="accent2"/>
          </a:solidFill>
        </a:fill>
      </a:tcStyle>
    </a:firstRow>
    <a:neCell>
      <a:tcTxStyle/>
    </a:neCell>
    <a:nwCell>
      <a:tcTxStyle/>
    </a:nwCell>
  </a:tblStyle>
  <a:tblStyle styleId="{5131E184-1F2A-4344-9D10-86EA3AD636F8}" styleName="Table_1">
    <a:wholeTbl>
      <a:tcTxStyle b="off" i="off">
        <a:font>
          <a:latin typeface="Calibri"/>
          <a:ea typeface="Calibri"/>
          <a:cs typeface="Calibri"/>
        </a:font>
        <a:schemeClr val="dk1"/>
      </a:tcTxStyle>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op>
            <a:ln cap="flat" cmpd="sng" w="9525">
              <a:solidFill>
                <a:schemeClr val="accent6"/>
              </a:solidFill>
              <a:prstDash val="solid"/>
              <a:round/>
              <a:headEnd len="sm" w="sm" type="none"/>
              <a:tailEnd len="sm" w="sm" type="none"/>
            </a:ln>
          </a:top>
          <a:bottom>
            <a:ln cap="flat" cmpd="sng" w="9525">
              <a:solidFill>
                <a:schemeClr val="accent6"/>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6"/>
              </a:solidFill>
              <a:prstDash val="solid"/>
              <a:round/>
              <a:headEnd len="sm" w="sm" type="none"/>
              <a:tailEnd len="sm" w="sm" type="none"/>
            </a:ln>
          </a:top>
          <a:bottom>
            <a:ln cap="flat" cmpd="sng" w="9525">
              <a:solidFill>
                <a:schemeClr val="accent6"/>
              </a:solidFill>
              <a:prstDash val="solid"/>
              <a:round/>
              <a:headEnd len="sm" w="sm" type="none"/>
              <a:tailEnd len="sm" w="sm" type="none"/>
            </a:ln>
          </a:bottom>
        </a:tcBdr>
      </a:tcStyle>
    </a:band1H>
    <a:band2H>
      <a:tcTxStyle/>
    </a:band2H>
    <a:band1V>
      <a:tcTxStyle/>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cBdr>
      </a:tcStyle>
    </a:band1V>
    <a:band2V>
      <a:tcTxStyle/>
      <a:tcStyle>
        <a:tcBdr>
          <a:left>
            <a:ln cap="flat" cmpd="sng" w="9525">
              <a:solidFill>
                <a:schemeClr val="accent6"/>
              </a:solidFill>
              <a:prstDash val="solid"/>
              <a:round/>
              <a:headEnd len="sm" w="sm" type="none"/>
              <a:tailEnd len="sm" w="sm" type="none"/>
            </a:ln>
          </a:left>
          <a:right>
            <a:ln cap="flat" cmpd="sng" w="9525">
              <a:solidFill>
                <a:schemeClr val="accent6"/>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6"/>
              </a:solidFill>
              <a:prstDash val="solid"/>
              <a:round/>
              <a:headEnd len="sm" w="sm" type="none"/>
              <a:tailEnd len="sm" w="sm" type="none"/>
            </a:ln>
          </a:top>
        </a:tcBdr>
      </a:tcStyle>
    </a:lastRow>
    <a:seCell>
      <a:tcTxStyle/>
    </a:seCell>
    <a:swCell>
      <a:tcTxStyle/>
    </a:swCell>
    <a:firstRow>
      <a:tcTxStyle b="on" i="off">
        <a:font>
          <a:latin typeface="Calibri"/>
          <a:ea typeface="Calibri"/>
          <a:cs typeface="Calibri"/>
        </a:font>
        <a:schemeClr val="lt1"/>
      </a:tcTxStyle>
      <a:tcStyle>
        <a:fill>
          <a:solidFill>
            <a:schemeClr val="accent6"/>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rialNarrow-italic.fntdata"/><Relationship Id="rId42" Type="http://schemas.openxmlformats.org/officeDocument/2006/relationships/font" Target="fonts/Montserrat-bold.fntdata"/><Relationship Id="rId41" Type="http://schemas.openxmlformats.org/officeDocument/2006/relationships/font" Target="fonts/ArialNarrow-boldItalic.fntdata"/><Relationship Id="rId44" Type="http://schemas.openxmlformats.org/officeDocument/2006/relationships/font" Target="fonts/Corbel-regular.fntdata"/><Relationship Id="rId43" Type="http://schemas.openxmlformats.org/officeDocument/2006/relationships/font" Target="fonts/Montserrat-boldItalic.fntdata"/><Relationship Id="rId46" Type="http://schemas.openxmlformats.org/officeDocument/2006/relationships/font" Target="fonts/Corbel-italic.fntdata"/><Relationship Id="rId45" Type="http://schemas.openxmlformats.org/officeDocument/2006/relationships/font" Target="fonts/Corbel-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Carlito-regular.fntdata"/><Relationship Id="rId47" Type="http://schemas.openxmlformats.org/officeDocument/2006/relationships/font" Target="fonts/Corbel-boldItalic.fntdata"/><Relationship Id="rId49" Type="http://schemas.openxmlformats.org/officeDocument/2006/relationships/font" Target="fonts/Carli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Anton-regular.fntdata"/><Relationship Id="rId36" Type="http://schemas.openxmlformats.org/officeDocument/2006/relationships/slide" Target="slides/slide30.xml"/><Relationship Id="rId39" Type="http://schemas.openxmlformats.org/officeDocument/2006/relationships/font" Target="fonts/ArialNarrow-bold.fntdata"/><Relationship Id="rId38" Type="http://schemas.openxmlformats.org/officeDocument/2006/relationships/font" Target="fonts/ArialNarrow-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Carlito-boldItalic.fntdata"/><Relationship Id="rId50" Type="http://schemas.openxmlformats.org/officeDocument/2006/relationships/font" Target="fonts/Carlito-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t>Penerapan pendekatan organisasi pembelajaran dibutuhkan bagi Slog Polri agar dapat menyesuaikan dengan berbagai perubahan dan perkembangan yang terjadi sehingga menciptakan lingkungan yang mendukung pengembangan berkelanjutan yang dapat meningkatkan kompetensi, motivasi, dan kinerja personel</a:t>
            </a:r>
            <a:endParaRPr sz="1200"/>
          </a:p>
          <a:p>
            <a:pPr indent="0" lvl="0" marL="0" rtl="0" algn="l">
              <a:spcBef>
                <a:spcPts val="0"/>
              </a:spcBef>
              <a:spcAft>
                <a:spcPts val="0"/>
              </a:spcAft>
              <a:buNone/>
            </a:pPr>
            <a:r>
              <a:t/>
            </a:r>
            <a:endParaRPr/>
          </a:p>
        </p:txBody>
      </p:sp>
      <p:sp>
        <p:nvSpPr>
          <p:cNvPr id="549" name="Google Shape;549;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2.png"/><Relationship Id="rId9" Type="http://schemas.openxmlformats.org/officeDocument/2006/relationships/image" Target="../media/image5.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9.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jpg"/><Relationship Id="rId4" Type="http://schemas.openxmlformats.org/officeDocument/2006/relationships/image" Target="../media/image34.png"/><Relationship Id="rId5"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27.jpg"/><Relationship Id="rId5" Type="http://schemas.openxmlformats.org/officeDocument/2006/relationships/image" Target="../media/image24.jpg"/><Relationship Id="rId6" Type="http://schemas.openxmlformats.org/officeDocument/2006/relationships/image" Target="../media/image25.jpg"/><Relationship Id="rId7" Type="http://schemas.openxmlformats.org/officeDocument/2006/relationships/image" Target="../media/image31.jpg"/><Relationship Id="rId8" Type="http://schemas.openxmlformats.org/officeDocument/2006/relationships/image" Target="../media/image3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jpg"/><Relationship Id="rId4" Type="http://schemas.openxmlformats.org/officeDocument/2006/relationships/image" Target="../media/image35.jpg"/><Relationship Id="rId5" Type="http://schemas.openxmlformats.org/officeDocument/2006/relationships/image" Target="../media/image4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21.png"/><Relationship Id="rId5"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42.png"/><Relationship Id="rId5" Type="http://schemas.openxmlformats.org/officeDocument/2006/relationships/image" Target="../media/image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6.png"/><Relationship Id="rId4" Type="http://schemas.openxmlformats.org/officeDocument/2006/relationships/image" Target="../media/image51.png"/><Relationship Id="rId5" Type="http://schemas.openxmlformats.org/officeDocument/2006/relationships/image" Target="../media/image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jpg"/><Relationship Id="rId4" Type="http://schemas.openxmlformats.org/officeDocument/2006/relationships/image" Target="../media/image40.jpg"/><Relationship Id="rId5" Type="http://schemas.openxmlformats.org/officeDocument/2006/relationships/image" Target="../media/image54.jpg"/><Relationship Id="rId6" Type="http://schemas.openxmlformats.org/officeDocument/2006/relationships/image" Target="../media/image5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4.png"/><Relationship Id="rId4" Type="http://schemas.openxmlformats.org/officeDocument/2006/relationships/image" Target="../media/image37.png"/><Relationship Id="rId5"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9.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2.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10"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8.jpg"/><Relationship Id="rId4" Type="http://schemas.openxmlformats.org/officeDocument/2006/relationships/image" Target="../media/image57.jpg"/><Relationship Id="rId9" Type="http://schemas.openxmlformats.org/officeDocument/2006/relationships/image" Target="../media/image62.png"/><Relationship Id="rId5" Type="http://schemas.openxmlformats.org/officeDocument/2006/relationships/image" Target="../media/image49.png"/><Relationship Id="rId6" Type="http://schemas.openxmlformats.org/officeDocument/2006/relationships/image" Target="../media/image56.png"/><Relationship Id="rId7" Type="http://schemas.openxmlformats.org/officeDocument/2006/relationships/image" Target="../media/image71.jpg"/><Relationship Id="rId8" Type="http://schemas.openxmlformats.org/officeDocument/2006/relationships/image" Target="../media/image4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7.png"/><Relationship Id="rId4" Type="http://schemas.openxmlformats.org/officeDocument/2006/relationships/image" Target="../media/image61.png"/><Relationship Id="rId5"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0.png"/><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9.png"/><Relationship Id="rId4" Type="http://schemas.openxmlformats.org/officeDocument/2006/relationships/image" Target="../media/image66.png"/><Relationship Id="rId5" Type="http://schemas.openxmlformats.org/officeDocument/2006/relationships/image" Target="../media/image6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23.png"/><Relationship Id="rId6" Type="http://schemas.openxmlformats.org/officeDocument/2006/relationships/image" Target="../media/image8.png"/><Relationship Id="rId7"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5.jpg"/><Relationship Id="rId4" Type="http://schemas.openxmlformats.org/officeDocument/2006/relationships/image" Target="../media/image72.png"/><Relationship Id="rId5" Type="http://schemas.openxmlformats.org/officeDocument/2006/relationships/image" Target="../media/image73.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chemeClr val="dk1"/>
                </a:solidFill>
              </a:rPr>
              <a:t>‹#›</a:t>
            </a:fld>
            <a:endParaRPr>
              <a:solidFill>
                <a:schemeClr val="dk1"/>
              </a:solidFill>
            </a:endParaRPr>
          </a:p>
        </p:txBody>
      </p:sp>
      <p:grpSp>
        <p:nvGrpSpPr>
          <p:cNvPr id="89" name="Google Shape;89;p13"/>
          <p:cNvGrpSpPr/>
          <p:nvPr/>
        </p:nvGrpSpPr>
        <p:grpSpPr>
          <a:xfrm>
            <a:off x="-208721" y="-749631"/>
            <a:ext cx="4141292" cy="8340466"/>
            <a:chOff x="-308113" y="-664037"/>
            <a:chExt cx="4141292" cy="8340466"/>
          </a:xfrm>
        </p:grpSpPr>
        <p:sp>
          <p:nvSpPr>
            <p:cNvPr id="90" name="Google Shape;90;p13"/>
            <p:cNvSpPr/>
            <p:nvPr/>
          </p:nvSpPr>
          <p:spPr>
            <a:xfrm>
              <a:off x="-298184" y="0"/>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13"/>
            <p:cNvSpPr/>
            <p:nvPr/>
          </p:nvSpPr>
          <p:spPr>
            <a:xfrm>
              <a:off x="997216" y="-664037"/>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3"/>
            <p:cNvSpPr/>
            <p:nvPr/>
          </p:nvSpPr>
          <p:spPr>
            <a:xfrm>
              <a:off x="997215" y="733610"/>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3" name="Google Shape;93;p13"/>
            <p:cNvSpPr/>
            <p:nvPr/>
          </p:nvSpPr>
          <p:spPr>
            <a:xfrm>
              <a:off x="-298185" y="1397646"/>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4" name="Google Shape;94;p13"/>
            <p:cNvSpPr/>
            <p:nvPr/>
          </p:nvSpPr>
          <p:spPr>
            <a:xfrm>
              <a:off x="997215" y="2131255"/>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 name="Google Shape;95;p13"/>
            <p:cNvSpPr/>
            <p:nvPr/>
          </p:nvSpPr>
          <p:spPr>
            <a:xfrm>
              <a:off x="2292614" y="-1"/>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 name="Google Shape;96;p13"/>
            <p:cNvSpPr/>
            <p:nvPr/>
          </p:nvSpPr>
          <p:spPr>
            <a:xfrm>
              <a:off x="2292613" y="1467218"/>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 name="Google Shape;97;p13"/>
            <p:cNvSpPr/>
            <p:nvPr/>
          </p:nvSpPr>
          <p:spPr>
            <a:xfrm>
              <a:off x="-308112" y="2795291"/>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8" name="Google Shape;98;p13"/>
            <p:cNvSpPr/>
            <p:nvPr/>
          </p:nvSpPr>
          <p:spPr>
            <a:xfrm>
              <a:off x="2292612" y="2835554"/>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9" name="Google Shape;99;p13"/>
            <p:cNvSpPr/>
            <p:nvPr/>
          </p:nvSpPr>
          <p:spPr>
            <a:xfrm>
              <a:off x="987287" y="3539853"/>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13"/>
            <p:cNvSpPr/>
            <p:nvPr/>
          </p:nvSpPr>
          <p:spPr>
            <a:xfrm>
              <a:off x="-308113" y="4192936"/>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13"/>
            <p:cNvSpPr/>
            <p:nvPr/>
          </p:nvSpPr>
          <p:spPr>
            <a:xfrm>
              <a:off x="2292611" y="4244152"/>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2" name="Google Shape;102;p13"/>
            <p:cNvSpPr/>
            <p:nvPr/>
          </p:nvSpPr>
          <p:spPr>
            <a:xfrm>
              <a:off x="987286" y="4952817"/>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13"/>
            <p:cNvSpPr/>
            <p:nvPr/>
          </p:nvSpPr>
          <p:spPr>
            <a:xfrm>
              <a:off x="2274408" y="5668069"/>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4" name="Google Shape;104;p13"/>
            <p:cNvSpPr/>
            <p:nvPr/>
          </p:nvSpPr>
          <p:spPr>
            <a:xfrm>
              <a:off x="-298185" y="5627807"/>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5" name="Google Shape;105;p13"/>
            <p:cNvSpPr/>
            <p:nvPr/>
          </p:nvSpPr>
          <p:spPr>
            <a:xfrm>
              <a:off x="987285" y="6348356"/>
              <a:ext cx="1540565" cy="1328073"/>
            </a:xfrm>
            <a:prstGeom prst="hexagon">
              <a:avLst>
                <a:gd fmla="val 25000" name="adj"/>
                <a:gd fmla="val 115470" name="vf"/>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pic>
        <p:nvPicPr>
          <p:cNvPr id="106" name="Google Shape;106;p13"/>
          <p:cNvPicPr preferRelativeResize="0"/>
          <p:nvPr/>
        </p:nvPicPr>
        <p:blipFill rotWithShape="1">
          <a:blip r:embed="rId5">
            <a:alphaModFix/>
          </a:blip>
          <a:srcRect b="0" l="0" r="0" t="0"/>
          <a:stretch/>
        </p:blipFill>
        <p:spPr>
          <a:xfrm>
            <a:off x="10903836" y="4542183"/>
            <a:ext cx="978826" cy="978826"/>
          </a:xfrm>
          <a:prstGeom prst="rect">
            <a:avLst/>
          </a:prstGeom>
          <a:noFill/>
          <a:ln>
            <a:noFill/>
          </a:ln>
        </p:spPr>
      </p:pic>
      <p:pic>
        <p:nvPicPr>
          <p:cNvPr id="107" name="Google Shape;107;p13"/>
          <p:cNvPicPr preferRelativeResize="0"/>
          <p:nvPr/>
        </p:nvPicPr>
        <p:blipFill rotWithShape="1">
          <a:blip r:embed="rId6">
            <a:alphaModFix/>
          </a:blip>
          <a:srcRect b="0" l="0" r="0" t="0"/>
          <a:stretch/>
        </p:blipFill>
        <p:spPr>
          <a:xfrm>
            <a:off x="8715284" y="1137515"/>
            <a:ext cx="1623696" cy="1623696"/>
          </a:xfrm>
          <a:prstGeom prst="rect">
            <a:avLst/>
          </a:prstGeom>
          <a:noFill/>
          <a:ln>
            <a:noFill/>
          </a:ln>
        </p:spPr>
      </p:pic>
      <p:sp>
        <p:nvSpPr>
          <p:cNvPr id="108" name="Google Shape;108;p13"/>
          <p:cNvSpPr txBox="1"/>
          <p:nvPr/>
        </p:nvSpPr>
        <p:spPr>
          <a:xfrm>
            <a:off x="3677477" y="2230851"/>
            <a:ext cx="8606116"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600" u="none" cap="none" strike="noStrike">
                <a:solidFill>
                  <a:srgbClr val="FFFF00"/>
                </a:solidFill>
                <a:latin typeface="Calibri"/>
                <a:ea typeface="Calibri"/>
                <a:cs typeface="Calibri"/>
                <a:sym typeface="Calibri"/>
              </a:rPr>
              <a:t>STRATEGI PENDAMPINGAN PSIKOLOGI BAHARKAM POLRI MELALUI PERAN KONSELOR </a:t>
            </a:r>
            <a:endParaRPr b="1" i="0" sz="3600" u="none" cap="none" strike="noStrike">
              <a:solidFill>
                <a:srgbClr val="FFFF00"/>
              </a:solidFill>
              <a:latin typeface="Calibri"/>
              <a:ea typeface="Calibri"/>
              <a:cs typeface="Calibri"/>
              <a:sym typeface="Calibri"/>
            </a:endParaRPr>
          </a:p>
        </p:txBody>
      </p:sp>
      <p:pic>
        <p:nvPicPr>
          <p:cNvPr descr="LOGO BAHARKAM EDIT.png" id="109" name="Google Shape;109;p13"/>
          <p:cNvPicPr preferRelativeResize="0"/>
          <p:nvPr/>
        </p:nvPicPr>
        <p:blipFill rotWithShape="1">
          <a:blip r:embed="rId7">
            <a:alphaModFix/>
          </a:blip>
          <a:srcRect b="0" l="0" r="0" t="0"/>
          <a:stretch/>
        </p:blipFill>
        <p:spPr>
          <a:xfrm>
            <a:off x="7285547" y="465490"/>
            <a:ext cx="1429737" cy="1589332"/>
          </a:xfrm>
          <a:prstGeom prst="rect">
            <a:avLst/>
          </a:prstGeom>
          <a:noFill/>
          <a:ln>
            <a:noFill/>
          </a:ln>
          <a:effectLst>
            <a:outerShdw blurRad="127000" sx="102000" rotWithShape="0" algn="ctr" sy="102000">
              <a:schemeClr val="dk1">
                <a:alpha val="74901"/>
              </a:schemeClr>
            </a:outerShdw>
          </a:effectLst>
        </p:spPr>
      </p:pic>
      <p:pic>
        <p:nvPicPr>
          <p:cNvPr id="110" name="Google Shape;110;p13"/>
          <p:cNvPicPr preferRelativeResize="0"/>
          <p:nvPr/>
        </p:nvPicPr>
        <p:blipFill rotWithShape="1">
          <a:blip r:embed="rId8">
            <a:alphaModFix/>
          </a:blip>
          <a:srcRect b="0" l="0" r="0" t="0"/>
          <a:stretch/>
        </p:blipFill>
        <p:spPr>
          <a:xfrm flipH="1">
            <a:off x="4408765" y="0"/>
            <a:ext cx="1836322" cy="1546527"/>
          </a:xfrm>
          <a:prstGeom prst="rect">
            <a:avLst/>
          </a:prstGeom>
          <a:noFill/>
          <a:ln>
            <a:noFill/>
          </a:ln>
        </p:spPr>
      </p:pic>
      <p:sp>
        <p:nvSpPr>
          <p:cNvPr id="111" name="Google Shape;111;p13"/>
          <p:cNvSpPr/>
          <p:nvPr/>
        </p:nvSpPr>
        <p:spPr>
          <a:xfrm>
            <a:off x="5029200" y="4441977"/>
            <a:ext cx="5724108" cy="38277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800" u="none" cap="none" strike="noStrike">
                <a:solidFill>
                  <a:schemeClr val="lt1"/>
                </a:solidFill>
                <a:latin typeface="Arial"/>
                <a:ea typeface="Arial"/>
                <a:cs typeface="Arial"/>
                <a:sym typeface="Arial"/>
              </a:rPr>
              <a:t>DONNY ADIPRADANA.SIK</a:t>
            </a:r>
            <a:endParaRPr/>
          </a:p>
          <a:p>
            <a:pPr indent="0" lvl="0" marL="0" marR="0" rtl="0" algn="ctr">
              <a:spcBef>
                <a:spcPts val="0"/>
              </a:spcBef>
              <a:spcAft>
                <a:spcPts val="0"/>
              </a:spcAft>
              <a:buNone/>
            </a:pPr>
            <a:r>
              <a:rPr b="1" i="0" lang="en-US" sz="2800" u="none" cap="none" strike="noStrike">
                <a:solidFill>
                  <a:schemeClr val="lt1"/>
                </a:solidFill>
                <a:latin typeface="Arial"/>
                <a:ea typeface="Arial"/>
                <a:cs typeface="Arial"/>
                <a:sym typeface="Arial"/>
              </a:rPr>
              <a:t>NO. SISWA 20240707012327</a:t>
            </a:r>
            <a:endParaRPr/>
          </a:p>
        </p:txBody>
      </p:sp>
      <p:pic>
        <p:nvPicPr>
          <p:cNvPr id="112" name="Google Shape;112;p13"/>
          <p:cNvPicPr preferRelativeResize="0"/>
          <p:nvPr/>
        </p:nvPicPr>
        <p:blipFill rotWithShape="1">
          <a:blip r:embed="rId9">
            <a:alphaModFix/>
          </a:blip>
          <a:srcRect b="0" l="0" r="0" t="0"/>
          <a:stretch/>
        </p:blipFill>
        <p:spPr>
          <a:xfrm>
            <a:off x="6531072" y="5297714"/>
            <a:ext cx="3048692" cy="1371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2"/>
          <p:cNvSpPr txBox="1"/>
          <p:nvPr>
            <p:ph type="title"/>
          </p:nvPr>
        </p:nvSpPr>
        <p:spPr>
          <a:xfrm>
            <a:off x="-15846" y="341909"/>
            <a:ext cx="6134545" cy="3503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MILESTONE</a:t>
            </a:r>
            <a:endParaRPr/>
          </a:p>
        </p:txBody>
      </p:sp>
      <p:pic>
        <p:nvPicPr>
          <p:cNvPr id="271" name="Google Shape;271;p22"/>
          <p:cNvPicPr preferRelativeResize="0"/>
          <p:nvPr/>
        </p:nvPicPr>
        <p:blipFill rotWithShape="1">
          <a:blip r:embed="rId3">
            <a:alphaModFix/>
          </a:blip>
          <a:srcRect b="0" l="0" r="0" t="0"/>
          <a:stretch/>
        </p:blipFill>
        <p:spPr>
          <a:xfrm>
            <a:off x="4377808" y="1034979"/>
            <a:ext cx="7179710" cy="5903407"/>
          </a:xfrm>
          <a:prstGeom prst="rect">
            <a:avLst/>
          </a:prstGeom>
          <a:noFill/>
          <a:ln>
            <a:noFill/>
          </a:ln>
        </p:spPr>
      </p:pic>
      <p:sp>
        <p:nvSpPr>
          <p:cNvPr id="272" name="Google Shape;272;p22"/>
          <p:cNvSpPr/>
          <p:nvPr/>
        </p:nvSpPr>
        <p:spPr>
          <a:xfrm>
            <a:off x="3969099" y="2150347"/>
            <a:ext cx="261257" cy="2924071"/>
          </a:xfrm>
          <a:prstGeom prst="leftBrace">
            <a:avLst>
              <a:gd fmla="val 8333" name="adj1"/>
              <a:gd fmla="val 50000" name="adj2"/>
            </a:avLst>
          </a:prstGeom>
          <a:noFill/>
          <a:ln cap="flat" cmpd="sng" w="571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22"/>
          <p:cNvSpPr/>
          <p:nvPr/>
        </p:nvSpPr>
        <p:spPr>
          <a:xfrm>
            <a:off x="634482" y="2944166"/>
            <a:ext cx="3148407" cy="1336431"/>
          </a:xfrm>
          <a:prstGeom prst="homePlate">
            <a:avLst>
              <a:gd fmla="val 50000" name="adj"/>
            </a:avLst>
          </a:prstGeom>
          <a:solidFill>
            <a:schemeClr val="accent4"/>
          </a:solidFill>
          <a:ln cap="flat" cmpd="sng" w="12700">
            <a:solidFill>
              <a:srgbClr val="6B51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chemeClr val="dk1"/>
                </a:solidFill>
                <a:latin typeface="Calibri"/>
                <a:ea typeface="Calibri"/>
                <a:cs typeface="Calibri"/>
                <a:sym typeface="Calibri"/>
              </a:rPr>
              <a:t>TELAH TERLAKSANA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7" name="Shape 277"/>
        <p:cNvGrpSpPr/>
        <p:nvPr/>
      </p:nvGrpSpPr>
      <p:grpSpPr>
        <a:xfrm>
          <a:off x="0" y="0"/>
          <a:ext cx="0" cy="0"/>
          <a:chOff x="0" y="0"/>
          <a:chExt cx="0" cy="0"/>
        </a:xfrm>
      </p:grpSpPr>
      <p:pic>
        <p:nvPicPr>
          <p:cNvPr descr="LOGO BAHARKAM EDIT.png" id="278" name="Google Shape;278;p23"/>
          <p:cNvPicPr preferRelativeResize="0"/>
          <p:nvPr/>
        </p:nvPicPr>
        <p:blipFill rotWithShape="1">
          <a:blip r:embed="rId4">
            <a:alphaModFix/>
          </a:blip>
          <a:srcRect b="0" l="0" r="0" t="0"/>
          <a:stretch/>
        </p:blipFill>
        <p:spPr>
          <a:xfrm>
            <a:off x="5188778" y="868903"/>
            <a:ext cx="1429737" cy="1589332"/>
          </a:xfrm>
          <a:prstGeom prst="rect">
            <a:avLst/>
          </a:prstGeom>
          <a:noFill/>
          <a:ln>
            <a:noFill/>
          </a:ln>
          <a:effectLst>
            <a:outerShdw blurRad="127000" sx="102000" rotWithShape="0" algn="ctr" sy="102000">
              <a:schemeClr val="dk1">
                <a:alpha val="74901"/>
              </a:schemeClr>
            </a:outerShdw>
          </a:effectLst>
        </p:spPr>
      </p:pic>
      <p:pic>
        <p:nvPicPr>
          <p:cNvPr id="279" name="Google Shape;279;p23"/>
          <p:cNvPicPr preferRelativeResize="0"/>
          <p:nvPr/>
        </p:nvPicPr>
        <p:blipFill rotWithShape="1">
          <a:blip r:embed="rId5">
            <a:alphaModFix/>
          </a:blip>
          <a:srcRect b="0" l="0" r="0" t="0"/>
          <a:stretch/>
        </p:blipFill>
        <p:spPr>
          <a:xfrm>
            <a:off x="8410315" y="868903"/>
            <a:ext cx="3048692" cy="1371600"/>
          </a:xfrm>
          <a:prstGeom prst="rect">
            <a:avLst/>
          </a:prstGeom>
          <a:noFill/>
          <a:ln>
            <a:noFill/>
          </a:ln>
        </p:spPr>
      </p:pic>
      <p:sp>
        <p:nvSpPr>
          <p:cNvPr id="280" name="Google Shape;280;p23"/>
          <p:cNvSpPr/>
          <p:nvPr/>
        </p:nvSpPr>
        <p:spPr>
          <a:xfrm rot="5400000">
            <a:off x="-2275117" y="1012373"/>
            <a:ext cx="6955973" cy="4931227"/>
          </a:xfrm>
          <a:prstGeom prst="wave">
            <a:avLst>
              <a:gd fmla="val 12500" name="adj1"/>
              <a:gd fmla="val 0" name="adj2"/>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23"/>
          <p:cNvSpPr/>
          <p:nvPr/>
        </p:nvSpPr>
        <p:spPr>
          <a:xfrm>
            <a:off x="-794658" y="2279514"/>
            <a:ext cx="5290457" cy="5290457"/>
          </a:xfrm>
          <a:prstGeom prst="star10">
            <a:avLst>
              <a:gd fmla="val 42533" name="adj"/>
              <a:gd fmla="val 105146" name="hf"/>
            </a:avLst>
          </a:prstGeom>
          <a:blipFill rotWithShape="1">
            <a:blip r:embed="rId6">
              <a:alphaModFix/>
            </a:blip>
            <a:stretch>
              <a:fillRect b="0" l="0" r="0" t="0"/>
            </a:stretch>
          </a:blipFill>
          <a:ln cap="flat" cmpd="sng" w="762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 name="Google Shape;282;p23"/>
          <p:cNvSpPr txBox="1"/>
          <p:nvPr/>
        </p:nvSpPr>
        <p:spPr>
          <a:xfrm>
            <a:off x="3971391" y="3342274"/>
            <a:ext cx="8606116"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FFFF00"/>
                </a:solidFill>
                <a:latin typeface="Calibri"/>
                <a:ea typeface="Calibri"/>
                <a:cs typeface="Calibri"/>
                <a:sym typeface="Calibri"/>
              </a:rPr>
              <a:t>CAPAIAN IMPLEMENTASI PROYEK PERUBAHAN</a:t>
            </a:r>
            <a:endParaRPr b="1" sz="5400">
              <a:solidFill>
                <a:srgbClr val="FFFF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4"/>
          <p:cNvSpPr txBox="1"/>
          <p:nvPr>
            <p:ph type="title"/>
          </p:nvPr>
        </p:nvSpPr>
        <p:spPr>
          <a:xfrm>
            <a:off x="-15846" y="341909"/>
            <a:ext cx="6134545" cy="3503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AGILE TEAM / TIM EFEKTIF</a:t>
            </a:r>
            <a:endParaRPr/>
          </a:p>
        </p:txBody>
      </p:sp>
      <p:pic>
        <p:nvPicPr>
          <p:cNvPr id="289" name="Google Shape;289;p24"/>
          <p:cNvPicPr preferRelativeResize="0"/>
          <p:nvPr/>
        </p:nvPicPr>
        <p:blipFill rotWithShape="1">
          <a:blip r:embed="rId3">
            <a:alphaModFix/>
          </a:blip>
          <a:srcRect b="0" l="0" r="0" t="0"/>
          <a:stretch/>
        </p:blipFill>
        <p:spPr>
          <a:xfrm>
            <a:off x="176392" y="1309914"/>
            <a:ext cx="3348355" cy="4978400"/>
          </a:xfrm>
          <a:prstGeom prst="rect">
            <a:avLst/>
          </a:prstGeom>
          <a:noFill/>
          <a:ln cap="sq" cmpd="thickThin" w="88900">
            <a:solidFill>
              <a:srgbClr val="000000"/>
            </a:solidFill>
            <a:prstDash val="solid"/>
            <a:miter lim="800000"/>
            <a:headEnd len="sm" w="sm" type="none"/>
            <a:tailEnd len="sm" w="sm" type="none"/>
          </a:ln>
        </p:spPr>
      </p:pic>
      <p:pic>
        <p:nvPicPr>
          <p:cNvPr id="290" name="Google Shape;290;p24"/>
          <p:cNvPicPr preferRelativeResize="0"/>
          <p:nvPr/>
        </p:nvPicPr>
        <p:blipFill rotWithShape="1">
          <a:blip r:embed="rId4">
            <a:alphaModFix/>
          </a:blip>
          <a:srcRect b="0" l="0" r="0" t="0"/>
          <a:stretch/>
        </p:blipFill>
        <p:spPr>
          <a:xfrm>
            <a:off x="3776036" y="1244600"/>
            <a:ext cx="4915238" cy="506185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291" name="Google Shape;291;p24"/>
          <p:cNvSpPr/>
          <p:nvPr/>
        </p:nvSpPr>
        <p:spPr>
          <a:xfrm rot="5400000">
            <a:off x="8986711" y="1351795"/>
            <a:ext cx="3154637" cy="2994681"/>
          </a:xfrm>
          <a:prstGeom prst="wedgeRectCallout">
            <a:avLst>
              <a:gd fmla="val -20833" name="adj1"/>
              <a:gd fmla="val 62500" name="adj2"/>
            </a:avLst>
          </a:prstGeom>
          <a:solidFill>
            <a:srgbClr val="FFFF00"/>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 name="Google Shape;292;p24"/>
          <p:cNvSpPr/>
          <p:nvPr/>
        </p:nvSpPr>
        <p:spPr>
          <a:xfrm>
            <a:off x="9166881" y="1385006"/>
            <a:ext cx="2894489" cy="2928257"/>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dk1"/>
                </a:solidFill>
                <a:latin typeface="Calibri"/>
                <a:ea typeface="Calibri"/>
                <a:cs typeface="Calibri"/>
                <a:sym typeface="Calibri"/>
              </a:rPr>
              <a:t>Pembentukan Tim Efektif dimaksudkan untuk implementasi Learning Organization dalam Organisasi Proyek Perubahn, Melakukan Koordinasi, Problem Solving, Pembinaan dan Evaluasi untuk pencapaian Proyek perubahan terutama dalam Jangka Pendek</a:t>
            </a:r>
            <a:endParaRPr b="1" sz="1600">
              <a:solidFill>
                <a:schemeClr val="dk1"/>
              </a:solidFill>
              <a:latin typeface="Calibri"/>
              <a:ea typeface="Calibri"/>
              <a:cs typeface="Calibri"/>
              <a:sym typeface="Calibri"/>
            </a:endParaRPr>
          </a:p>
        </p:txBody>
      </p:sp>
      <p:pic>
        <p:nvPicPr>
          <p:cNvPr id="293" name="Google Shape;293;p24"/>
          <p:cNvPicPr preferRelativeResize="0"/>
          <p:nvPr/>
        </p:nvPicPr>
        <p:blipFill rotWithShape="1">
          <a:blip r:embed="rId5">
            <a:alphaModFix/>
          </a:blip>
          <a:srcRect b="0" l="0" r="0" t="0"/>
          <a:stretch/>
        </p:blipFill>
        <p:spPr>
          <a:xfrm>
            <a:off x="9026214" y="4691743"/>
            <a:ext cx="3038612" cy="169130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25"/>
          <p:cNvSpPr txBox="1"/>
          <p:nvPr/>
        </p:nvSpPr>
        <p:spPr>
          <a:xfrm>
            <a:off x="0" y="164340"/>
            <a:ext cx="6134545" cy="640175"/>
          </a:xfrm>
          <a:prstGeom prst="rect">
            <a:avLst/>
          </a:prstGeom>
          <a:noFill/>
          <a:ln>
            <a:noFill/>
          </a:ln>
        </p:spPr>
        <p:txBody>
          <a:bodyPr anchorCtr="0" anchor="ctr" bIns="0" lIns="0" spcFirstLastPara="1" rIns="0" wrap="square" tIns="17775">
            <a:spAutoFit/>
          </a:bodyPr>
          <a:lstStyle/>
          <a:p>
            <a:pPr indent="0" lvl="0" marL="16933" marR="0"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KOORDINASI </a:t>
            </a:r>
            <a:endParaRPr/>
          </a:p>
          <a:p>
            <a:pPr indent="0" lvl="0" marL="16933" marR="0" rtl="0" algn="ctr">
              <a:lnSpc>
                <a:spcPct val="90000"/>
              </a:lnSpc>
              <a:spcBef>
                <a:spcPts val="14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DENGAN STAKEHOLDER</a:t>
            </a:r>
            <a:endParaRPr b="1" sz="1600">
              <a:solidFill>
                <a:srgbClr val="FFFF00"/>
              </a:solidFill>
              <a:latin typeface="Arial Rounded"/>
              <a:ea typeface="Arial Rounded"/>
              <a:cs typeface="Arial Rounded"/>
              <a:sym typeface="Arial Rounded"/>
            </a:endParaRPr>
          </a:p>
        </p:txBody>
      </p:sp>
      <p:grpSp>
        <p:nvGrpSpPr>
          <p:cNvPr id="300" name="Google Shape;300;p25"/>
          <p:cNvGrpSpPr/>
          <p:nvPr/>
        </p:nvGrpSpPr>
        <p:grpSpPr>
          <a:xfrm>
            <a:off x="152538" y="1141946"/>
            <a:ext cx="9216516" cy="5550357"/>
            <a:chOff x="838337" y="0"/>
            <a:chExt cx="9216516" cy="5550357"/>
          </a:xfrm>
        </p:grpSpPr>
        <p:sp>
          <p:nvSpPr>
            <p:cNvPr id="301" name="Google Shape;301;p25"/>
            <p:cNvSpPr/>
            <p:nvPr/>
          </p:nvSpPr>
          <p:spPr>
            <a:xfrm>
              <a:off x="923684" y="0"/>
              <a:ext cx="9113068" cy="2643027"/>
            </a:xfrm>
            <a:prstGeom prst="roundRect">
              <a:avLst>
                <a:gd fmla="val 10000" name="adj"/>
              </a:avLst>
            </a:prstGeom>
            <a:gradFill>
              <a:gsLst>
                <a:gs pos="0">
                  <a:srgbClr val="6EA5DA"/>
                </a:gs>
                <a:gs pos="50000">
                  <a:srgbClr val="529BDA"/>
                </a:gs>
                <a:gs pos="100000">
                  <a:srgbClr val="4188C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5"/>
            <p:cNvSpPr txBox="1"/>
            <p:nvPr/>
          </p:nvSpPr>
          <p:spPr>
            <a:xfrm>
              <a:off x="2969120" y="0"/>
              <a:ext cx="7067631" cy="2643027"/>
            </a:xfrm>
            <a:prstGeom prst="rect">
              <a:avLst/>
            </a:prstGeom>
            <a:noFill/>
            <a:ln>
              <a:noFill/>
            </a:ln>
          </p:spPr>
          <p:txBody>
            <a:bodyPr anchorCtr="0" anchor="t" bIns="87625" lIns="87625" spcFirstLastPara="1" rIns="87625" wrap="square" tIns="87625">
              <a:noAutofit/>
            </a:bodyPr>
            <a:lstStyle/>
            <a:p>
              <a:pPr indent="0" lvl="0" marL="0" marR="0" rtl="0" algn="l">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DIVPROPAM POLRI</a:t>
              </a:r>
              <a:endParaRPr sz="2300">
                <a:solidFill>
                  <a:schemeClr val="lt1"/>
                </a:solidFill>
                <a:latin typeface="Calibri"/>
                <a:ea typeface="Calibri"/>
                <a:cs typeface="Calibri"/>
                <a:sym typeface="Calibri"/>
              </a:endParaRPr>
            </a:p>
            <a:p>
              <a:pPr indent="-171450" lvl="1" marL="171450" marR="0" rtl="0" algn="l">
                <a:lnSpc>
                  <a:spcPct val="90000"/>
                </a:lnSpc>
                <a:spcBef>
                  <a:spcPts val="805"/>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MEMBANTU ANGGOTA YANG BERMASALAH UNTUK LEBIH MEMAHAMI DIRI DAN LINGKUNGAN KERJANYA</a:t>
              </a:r>
              <a:endParaRPr b="0" i="0" sz="1800" u="none" cap="none" strike="noStrike">
                <a:solidFill>
                  <a:schemeClr val="lt1"/>
                </a:solidFill>
                <a:latin typeface="Calibri"/>
                <a:ea typeface="Calibri"/>
                <a:cs typeface="Calibri"/>
                <a:sym typeface="Calibri"/>
              </a:endParaRPr>
            </a:p>
            <a:p>
              <a:pPr indent="-171450" lvl="1" marL="171450" marR="0" rtl="0" algn="l">
                <a:lnSpc>
                  <a:spcPct val="90000"/>
                </a:lnSpc>
                <a:spcBef>
                  <a:spcPts val="27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MEMBANTU ANGGOTA UNTUK MENYADARI AKAN KESALAHAN YANG DIBUAT SERTA MEMOTIVASI UNTUK KEMBALI BERPIKIR POSITIF DAN BISA MENJALANKAN DINAS DENGAN BAIK SEPERTI SEMULA. </a:t>
              </a:r>
              <a:endParaRPr/>
            </a:p>
            <a:p>
              <a:pPr indent="-171450" lvl="1" marL="171450" marR="0" rtl="0" algn="l">
                <a:lnSpc>
                  <a:spcPct val="90000"/>
                </a:lnSpc>
                <a:spcBef>
                  <a:spcPts val="270"/>
                </a:spcBef>
                <a:spcAft>
                  <a:spcPts val="0"/>
                </a:spcAft>
                <a:buClr>
                  <a:schemeClr val="lt1"/>
                </a:buClr>
                <a:buSzPts val="1800"/>
                <a:buFont typeface="Arial"/>
                <a:buChar char="•"/>
              </a:pPr>
              <a:r>
                <a:rPr b="0" i="0" lang="en-US" sz="1800" u="none" cap="none" strike="noStrike">
                  <a:solidFill>
                    <a:schemeClr val="lt1"/>
                  </a:solidFill>
                  <a:latin typeface="Arial"/>
                  <a:ea typeface="Arial"/>
                  <a:cs typeface="Arial"/>
                  <a:sym typeface="Arial"/>
                </a:rPr>
                <a:t>MEMBANTU KONSELOR UNTUK MEMBUAT KEPUTUSAN DAN REKOMENDASI BAGI ANGGOTA YANG BERMASALAH </a:t>
              </a:r>
              <a:endParaRPr/>
            </a:p>
          </p:txBody>
        </p:sp>
        <p:sp>
          <p:nvSpPr>
            <p:cNvPr id="303" name="Google Shape;303;p25"/>
            <p:cNvSpPr/>
            <p:nvPr/>
          </p:nvSpPr>
          <p:spPr>
            <a:xfrm>
              <a:off x="1238240" y="534462"/>
              <a:ext cx="1295909" cy="1595881"/>
            </a:xfrm>
            <a:prstGeom prst="roundRect">
              <a:avLst>
                <a:gd fmla="val 10000" name="adj"/>
              </a:avLst>
            </a:prstGeom>
            <a:blipFill rotWithShape="1">
              <a:blip r:embed="rId3">
                <a:alphaModFix/>
              </a:blip>
              <a:stretch>
                <a:fillRect b="-4998" l="0" r="0" t="-4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5"/>
            <p:cNvSpPr/>
            <p:nvPr/>
          </p:nvSpPr>
          <p:spPr>
            <a:xfrm>
              <a:off x="838337" y="2907330"/>
              <a:ext cx="9216515" cy="2643027"/>
            </a:xfrm>
            <a:prstGeom prst="roundRect">
              <a:avLst>
                <a:gd fmla="val 10000" name="adj"/>
              </a:avLst>
            </a:prstGeom>
            <a:gradFill>
              <a:gsLst>
                <a:gs pos="0">
                  <a:srgbClr val="7EB55F"/>
                </a:gs>
                <a:gs pos="50000">
                  <a:srgbClr val="6EB03F"/>
                </a:gs>
                <a:gs pos="100000">
                  <a:srgbClr val="5F9F34"/>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5"/>
            <p:cNvSpPr txBox="1"/>
            <p:nvPr/>
          </p:nvSpPr>
          <p:spPr>
            <a:xfrm>
              <a:off x="2906993" y="2907330"/>
              <a:ext cx="7147860" cy="2643027"/>
            </a:xfrm>
            <a:prstGeom prst="rect">
              <a:avLst/>
            </a:prstGeom>
            <a:noFill/>
            <a:ln>
              <a:noFill/>
            </a:ln>
          </p:spPr>
          <p:txBody>
            <a:bodyPr anchorCtr="0" anchor="t" bIns="87625" lIns="87625" spcFirstLastPara="1" rIns="87625" wrap="square" tIns="87625">
              <a:noAutofit/>
            </a:bodyPr>
            <a:lstStyle/>
            <a:p>
              <a:pPr indent="0" lvl="0" marL="0" marR="0" rtl="0" algn="l">
                <a:lnSpc>
                  <a:spcPct val="90000"/>
                </a:lnSpc>
                <a:spcBef>
                  <a:spcPts val="0"/>
                </a:spcBef>
                <a:spcAft>
                  <a:spcPts val="0"/>
                </a:spcAft>
                <a:buClr>
                  <a:schemeClr val="lt1"/>
                </a:buClr>
                <a:buSzPts val="2300"/>
                <a:buFont typeface="Calibri"/>
                <a:buNone/>
              </a:pPr>
              <a:r>
                <a:rPr lang="en-US" sz="2300">
                  <a:solidFill>
                    <a:schemeClr val="lt1"/>
                  </a:solidFill>
                  <a:latin typeface="Calibri"/>
                  <a:ea typeface="Calibri"/>
                  <a:cs typeface="Calibri"/>
                  <a:sym typeface="Calibri"/>
                </a:rPr>
                <a:t>BIROPSIKOLOGI SSDM POLRI</a:t>
              </a:r>
              <a:endParaRPr sz="2300">
                <a:solidFill>
                  <a:schemeClr val="lt1"/>
                </a:solidFill>
                <a:latin typeface="Calibri"/>
                <a:ea typeface="Calibri"/>
                <a:cs typeface="Calibri"/>
                <a:sym typeface="Calibri"/>
              </a:endParaRPr>
            </a:p>
            <a:p>
              <a:pPr indent="-171450" lvl="1" marL="171450" marR="0" rtl="0" algn="l">
                <a:lnSpc>
                  <a:spcPct val="90000"/>
                </a:lnSpc>
                <a:spcBef>
                  <a:spcPts val="805"/>
                </a:spcBef>
                <a:spcAft>
                  <a:spcPts val="0"/>
                </a:spcAft>
                <a:buClr>
                  <a:schemeClr val="lt1"/>
                </a:buClr>
                <a:buSzPts val="1800"/>
                <a:buFont typeface="Arial"/>
                <a:buChar char="•"/>
              </a:pPr>
              <a:r>
                <a:rPr b="0" i="0" lang="en-US" sz="1800" u="none" cap="none" strike="noStrike">
                  <a:solidFill>
                    <a:schemeClr val="lt1"/>
                  </a:solidFill>
                  <a:latin typeface="Calibri"/>
                  <a:ea typeface="Calibri"/>
                  <a:cs typeface="Calibri"/>
                  <a:sym typeface="Calibri"/>
                </a:rPr>
                <a:t>MENJADI TEMPAT RUJUKAN BAGI PERSONEL BAHARKAM POLRI YANG MEMILIKI PERMASALAHAN YANG TIDAK BISA DITANGANI OLEH KONSELOR DARI BAHARKAM POLRI</a:t>
              </a:r>
              <a:endParaRPr/>
            </a:p>
            <a:p>
              <a:pPr indent="-171450" lvl="1" marL="171450" marR="0" rtl="0" algn="l">
                <a:lnSpc>
                  <a:spcPct val="90000"/>
                </a:lnSpc>
                <a:spcBef>
                  <a:spcPts val="270"/>
                </a:spcBef>
                <a:spcAft>
                  <a:spcPts val="0"/>
                </a:spcAft>
                <a:buClr>
                  <a:schemeClr val="lt1"/>
                </a:buClr>
                <a:buSzPts val="1800"/>
                <a:buFont typeface="Calibri"/>
                <a:buChar char="•"/>
              </a:pPr>
              <a:r>
                <a:rPr b="0" i="0" lang="en-US" sz="1800" u="none" cap="none" strike="noStrike">
                  <a:solidFill>
                    <a:schemeClr val="lt1"/>
                  </a:solidFill>
                  <a:latin typeface="Calibri"/>
                  <a:ea typeface="Calibri"/>
                  <a:cs typeface="Calibri"/>
                  <a:sym typeface="Calibri"/>
                </a:rPr>
                <a:t>MELAKUKAN ANALISA DAN EVALUASI TERHADAP PENANGANAN MASALAH DENGAN MEMBERIKAN REFERENSI SERTA RERKOMENDASI KEPADA PENGEMBAN FUNGSI SDM BAHARKAM POLRI</a:t>
              </a:r>
              <a:endParaRPr b="0" i="0" sz="1800" u="none" cap="none" strike="noStrike">
                <a:solidFill>
                  <a:schemeClr val="lt1"/>
                </a:solidFill>
                <a:latin typeface="Arial"/>
                <a:ea typeface="Arial"/>
                <a:cs typeface="Arial"/>
                <a:sym typeface="Arial"/>
              </a:endParaRPr>
            </a:p>
          </p:txBody>
        </p:sp>
        <p:sp>
          <p:nvSpPr>
            <p:cNvPr id="306" name="Google Shape;306;p25"/>
            <p:cNvSpPr/>
            <p:nvPr/>
          </p:nvSpPr>
          <p:spPr>
            <a:xfrm>
              <a:off x="1189116" y="3713084"/>
              <a:ext cx="1264864" cy="1183928"/>
            </a:xfrm>
            <a:prstGeom prst="roundRect">
              <a:avLst>
                <a:gd fmla="val 10000" name="adj"/>
              </a:avLst>
            </a:prstGeom>
            <a:blipFill rotWithShape="1">
              <a:blip r:embed="rId4">
                <a:alphaModFix/>
              </a:blip>
              <a:stretch>
                <a:fillRect b="-1999" l="0" r="0" t="-19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07" name="Google Shape;307;p25"/>
          <p:cNvPicPr preferRelativeResize="0"/>
          <p:nvPr/>
        </p:nvPicPr>
        <p:blipFill rotWithShape="1">
          <a:blip r:embed="rId5">
            <a:alphaModFix/>
          </a:blip>
          <a:srcRect b="0" l="0" r="0" t="0"/>
          <a:stretch/>
        </p:blipFill>
        <p:spPr>
          <a:xfrm>
            <a:off x="9633858" y="925281"/>
            <a:ext cx="1953488" cy="1465216"/>
          </a:xfrm>
          <a:prstGeom prst="rect">
            <a:avLst/>
          </a:prstGeom>
          <a:noFill/>
          <a:ln>
            <a:noFill/>
          </a:ln>
        </p:spPr>
      </p:pic>
      <p:pic>
        <p:nvPicPr>
          <p:cNvPr id="308" name="Google Shape;308;p25"/>
          <p:cNvPicPr preferRelativeResize="0"/>
          <p:nvPr/>
        </p:nvPicPr>
        <p:blipFill rotWithShape="1">
          <a:blip r:embed="rId6">
            <a:alphaModFix/>
          </a:blip>
          <a:srcRect b="0" l="0" r="0" t="0"/>
          <a:stretch/>
        </p:blipFill>
        <p:spPr>
          <a:xfrm>
            <a:off x="9633858" y="2390497"/>
            <a:ext cx="1953488" cy="1505539"/>
          </a:xfrm>
          <a:prstGeom prst="rect">
            <a:avLst/>
          </a:prstGeom>
          <a:noFill/>
          <a:ln>
            <a:noFill/>
          </a:ln>
        </p:spPr>
      </p:pic>
      <p:pic>
        <p:nvPicPr>
          <p:cNvPr id="309" name="Google Shape;309;p25"/>
          <p:cNvPicPr preferRelativeResize="0"/>
          <p:nvPr/>
        </p:nvPicPr>
        <p:blipFill rotWithShape="1">
          <a:blip r:embed="rId7">
            <a:alphaModFix/>
          </a:blip>
          <a:srcRect b="0" l="0" r="0" t="0"/>
          <a:stretch/>
        </p:blipFill>
        <p:spPr>
          <a:xfrm>
            <a:off x="9775372" y="4009490"/>
            <a:ext cx="1676399" cy="1353879"/>
          </a:xfrm>
          <a:prstGeom prst="rect">
            <a:avLst/>
          </a:prstGeom>
          <a:noFill/>
          <a:ln>
            <a:noFill/>
          </a:ln>
        </p:spPr>
      </p:pic>
      <p:pic>
        <p:nvPicPr>
          <p:cNvPr id="310" name="Google Shape;310;p25"/>
          <p:cNvPicPr preferRelativeResize="0"/>
          <p:nvPr/>
        </p:nvPicPr>
        <p:blipFill rotWithShape="1">
          <a:blip r:embed="rId8">
            <a:alphaModFix/>
          </a:blip>
          <a:srcRect b="0" l="0" r="0" t="0"/>
          <a:stretch/>
        </p:blipFill>
        <p:spPr>
          <a:xfrm>
            <a:off x="9775372" y="5259928"/>
            <a:ext cx="1676399" cy="141089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6"/>
          <p:cNvSpPr txBox="1"/>
          <p:nvPr>
            <p:ph type="title"/>
          </p:nvPr>
        </p:nvSpPr>
        <p:spPr>
          <a:xfrm>
            <a:off x="-15846" y="341909"/>
            <a:ext cx="6134545" cy="3503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RANCANGAN PERKABA</a:t>
            </a:r>
            <a:endParaRPr/>
          </a:p>
        </p:txBody>
      </p:sp>
      <p:pic>
        <p:nvPicPr>
          <p:cNvPr id="317" name="Google Shape;317;p26"/>
          <p:cNvPicPr preferRelativeResize="0"/>
          <p:nvPr/>
        </p:nvPicPr>
        <p:blipFill rotWithShape="1">
          <a:blip r:embed="rId3">
            <a:alphaModFix/>
          </a:blip>
          <a:srcRect b="0" l="0" r="0" t="0"/>
          <a:stretch/>
        </p:blipFill>
        <p:spPr>
          <a:xfrm>
            <a:off x="5686652" y="1170985"/>
            <a:ext cx="2831465" cy="2124075"/>
          </a:xfrm>
          <a:prstGeom prst="rect">
            <a:avLst/>
          </a:prstGeom>
          <a:noFill/>
          <a:ln>
            <a:noFill/>
          </a:ln>
        </p:spPr>
      </p:pic>
      <p:pic>
        <p:nvPicPr>
          <p:cNvPr id="318" name="Google Shape;318;p26"/>
          <p:cNvPicPr preferRelativeResize="0"/>
          <p:nvPr/>
        </p:nvPicPr>
        <p:blipFill rotWithShape="1">
          <a:blip r:embed="rId4">
            <a:alphaModFix/>
          </a:blip>
          <a:srcRect b="0" l="0" r="0" t="0"/>
          <a:stretch/>
        </p:blipFill>
        <p:spPr>
          <a:xfrm>
            <a:off x="8693377" y="1180510"/>
            <a:ext cx="2819400" cy="2114550"/>
          </a:xfrm>
          <a:prstGeom prst="rect">
            <a:avLst/>
          </a:prstGeom>
          <a:noFill/>
          <a:ln>
            <a:noFill/>
          </a:ln>
        </p:spPr>
      </p:pic>
      <p:pic>
        <p:nvPicPr>
          <p:cNvPr id="319" name="Google Shape;319;p26"/>
          <p:cNvPicPr preferRelativeResize="0"/>
          <p:nvPr/>
        </p:nvPicPr>
        <p:blipFill rotWithShape="1">
          <a:blip r:embed="rId5">
            <a:alphaModFix/>
          </a:blip>
          <a:srcRect b="0" l="0" r="0" t="0"/>
          <a:stretch/>
        </p:blipFill>
        <p:spPr>
          <a:xfrm>
            <a:off x="6905852" y="3465875"/>
            <a:ext cx="3686810" cy="2765425"/>
          </a:xfrm>
          <a:prstGeom prst="rect">
            <a:avLst/>
          </a:prstGeom>
          <a:noFill/>
          <a:ln>
            <a:noFill/>
          </a:ln>
        </p:spPr>
      </p:pic>
      <p:sp>
        <p:nvSpPr>
          <p:cNvPr id="320" name="Google Shape;320;p26"/>
          <p:cNvSpPr/>
          <p:nvPr/>
        </p:nvSpPr>
        <p:spPr>
          <a:xfrm>
            <a:off x="239487" y="1170985"/>
            <a:ext cx="5271906" cy="5345106"/>
          </a:xfrm>
          <a:prstGeom prst="roundRect">
            <a:avLst>
              <a:gd fmla="val 16667" name="adj"/>
            </a:avLst>
          </a:prstGeom>
          <a:solidFill>
            <a:schemeClr val="accent6"/>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2000">
                <a:solidFill>
                  <a:schemeClr val="lt1"/>
                </a:solidFill>
                <a:latin typeface="Calibri"/>
                <a:ea typeface="Calibri"/>
                <a:cs typeface="Calibri"/>
                <a:sym typeface="Calibri"/>
              </a:rPr>
              <a:t>PROJECT LEADER BERSAMA MENTOR DAN TIM EFEKTIF MELAKSANAKAN RAPAT PENYUSUNAN DRAFT PERATURAN KEPALA BADAN PEMELIHARA KEAMANAN POLRI (PERKABA) TENTANG STRATEGI PENDAMPINGAN PSIKOLOGI BAHARKAM POLRI MELALUI PERAN KONSELOR YANG AKAN MENJADI DASAR HUKUM DIADAKANNYA PERAN KONSELOR PADA SATKER BAHARKAM POLRI DAN KORPS JAJARAN </a:t>
            </a:r>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27"/>
          <p:cNvSpPr txBox="1"/>
          <p:nvPr>
            <p:ph type="title"/>
          </p:nvPr>
        </p:nvSpPr>
        <p:spPr>
          <a:xfrm>
            <a:off x="-15846" y="175710"/>
            <a:ext cx="6134545" cy="6827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TERSUSUNNYA </a:t>
            </a:r>
            <a:br>
              <a:rPr b="1" lang="en-US" sz="2400">
                <a:solidFill>
                  <a:srgbClr val="FFFF00"/>
                </a:solidFill>
                <a:latin typeface="Arial Rounded"/>
                <a:ea typeface="Arial Rounded"/>
                <a:cs typeface="Arial Rounded"/>
                <a:sym typeface="Arial Rounded"/>
              </a:rPr>
            </a:br>
            <a:r>
              <a:rPr b="1" lang="en-US" sz="2400">
                <a:solidFill>
                  <a:srgbClr val="FFFF00"/>
                </a:solidFill>
                <a:latin typeface="Arial Rounded"/>
                <a:ea typeface="Arial Rounded"/>
                <a:cs typeface="Arial Rounded"/>
                <a:sym typeface="Arial Rounded"/>
              </a:rPr>
              <a:t>DRAFT PERKABA</a:t>
            </a:r>
            <a:endParaRPr/>
          </a:p>
        </p:txBody>
      </p:sp>
      <p:pic>
        <p:nvPicPr>
          <p:cNvPr id="327" name="Google Shape;327;p27"/>
          <p:cNvPicPr preferRelativeResize="0"/>
          <p:nvPr/>
        </p:nvPicPr>
        <p:blipFill rotWithShape="1">
          <a:blip r:embed="rId3">
            <a:alphaModFix/>
          </a:blip>
          <a:srcRect b="0" l="0" r="0" t="0"/>
          <a:stretch/>
        </p:blipFill>
        <p:spPr>
          <a:xfrm>
            <a:off x="413657" y="1479095"/>
            <a:ext cx="3300304" cy="489395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328" name="Google Shape;328;p27"/>
          <p:cNvPicPr preferRelativeResize="0"/>
          <p:nvPr/>
        </p:nvPicPr>
        <p:blipFill rotWithShape="1">
          <a:blip r:embed="rId4">
            <a:alphaModFix/>
          </a:blip>
          <a:srcRect b="0" l="0" r="0" t="0"/>
          <a:stretch/>
        </p:blipFill>
        <p:spPr>
          <a:xfrm>
            <a:off x="4538364" y="1479096"/>
            <a:ext cx="3115272" cy="488904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329" name="Google Shape;329;p27"/>
          <p:cNvPicPr preferRelativeResize="0"/>
          <p:nvPr/>
        </p:nvPicPr>
        <p:blipFill rotWithShape="1">
          <a:blip r:embed="rId5">
            <a:alphaModFix/>
          </a:blip>
          <a:srcRect b="0" l="0" r="0" t="0"/>
          <a:stretch/>
        </p:blipFill>
        <p:spPr>
          <a:xfrm>
            <a:off x="8352147" y="1474185"/>
            <a:ext cx="3175596" cy="488904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28"/>
          <p:cNvSpPr txBox="1"/>
          <p:nvPr>
            <p:ph type="title"/>
          </p:nvPr>
        </p:nvSpPr>
        <p:spPr>
          <a:xfrm>
            <a:off x="-15846" y="175710"/>
            <a:ext cx="6134545" cy="6827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TERSUSUNNYA </a:t>
            </a:r>
            <a:br>
              <a:rPr b="1" lang="en-US" sz="2400">
                <a:solidFill>
                  <a:srgbClr val="FFFF00"/>
                </a:solidFill>
                <a:latin typeface="Arial Rounded"/>
                <a:ea typeface="Arial Rounded"/>
                <a:cs typeface="Arial Rounded"/>
                <a:sym typeface="Arial Rounded"/>
              </a:rPr>
            </a:br>
            <a:r>
              <a:rPr b="1" lang="en-US" sz="2400">
                <a:solidFill>
                  <a:srgbClr val="FFFF00"/>
                </a:solidFill>
                <a:latin typeface="Arial Rounded"/>
                <a:ea typeface="Arial Rounded"/>
                <a:cs typeface="Arial Rounded"/>
                <a:sym typeface="Arial Rounded"/>
              </a:rPr>
              <a:t>DRAFT PERKABA</a:t>
            </a:r>
            <a:endParaRPr/>
          </a:p>
        </p:txBody>
      </p:sp>
      <p:pic>
        <p:nvPicPr>
          <p:cNvPr id="336" name="Google Shape;336;p28"/>
          <p:cNvPicPr preferRelativeResize="0"/>
          <p:nvPr/>
        </p:nvPicPr>
        <p:blipFill rotWithShape="1">
          <a:blip r:embed="rId3">
            <a:alphaModFix/>
          </a:blip>
          <a:srcRect b="0" l="0" r="0" t="0"/>
          <a:stretch/>
        </p:blipFill>
        <p:spPr>
          <a:xfrm>
            <a:off x="566057" y="1273626"/>
            <a:ext cx="3131840" cy="4942116"/>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337" name="Google Shape;337;p28"/>
          <p:cNvPicPr preferRelativeResize="0"/>
          <p:nvPr/>
        </p:nvPicPr>
        <p:blipFill rotWithShape="1">
          <a:blip r:embed="rId4">
            <a:alphaModFix/>
          </a:blip>
          <a:srcRect b="0" l="0" r="0" t="0"/>
          <a:stretch/>
        </p:blipFill>
        <p:spPr>
          <a:xfrm>
            <a:off x="4122052" y="1273626"/>
            <a:ext cx="3502950" cy="494211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338" name="Google Shape;338;p28"/>
          <p:cNvPicPr preferRelativeResize="0"/>
          <p:nvPr/>
        </p:nvPicPr>
        <p:blipFill rotWithShape="1">
          <a:blip r:embed="rId5">
            <a:alphaModFix/>
          </a:blip>
          <a:srcRect b="0" l="0" r="0" t="0"/>
          <a:stretch/>
        </p:blipFill>
        <p:spPr>
          <a:xfrm>
            <a:off x="8268023" y="1273626"/>
            <a:ext cx="3357920" cy="4942116"/>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29"/>
          <p:cNvSpPr txBox="1"/>
          <p:nvPr>
            <p:ph type="title"/>
          </p:nvPr>
        </p:nvSpPr>
        <p:spPr>
          <a:xfrm>
            <a:off x="-15846" y="175710"/>
            <a:ext cx="6134545" cy="6827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TERSUSUNNYA </a:t>
            </a:r>
            <a:br>
              <a:rPr b="1" lang="en-US" sz="2400">
                <a:solidFill>
                  <a:srgbClr val="FFFF00"/>
                </a:solidFill>
                <a:latin typeface="Arial Rounded"/>
                <a:ea typeface="Arial Rounded"/>
                <a:cs typeface="Arial Rounded"/>
                <a:sym typeface="Arial Rounded"/>
              </a:rPr>
            </a:br>
            <a:r>
              <a:rPr b="1" lang="en-US" sz="2400">
                <a:solidFill>
                  <a:srgbClr val="FFFF00"/>
                </a:solidFill>
                <a:latin typeface="Arial Rounded"/>
                <a:ea typeface="Arial Rounded"/>
                <a:cs typeface="Arial Rounded"/>
                <a:sym typeface="Arial Rounded"/>
              </a:rPr>
              <a:t>DRAFT PERKABA</a:t>
            </a:r>
            <a:endParaRPr/>
          </a:p>
        </p:txBody>
      </p:sp>
      <p:pic>
        <p:nvPicPr>
          <p:cNvPr id="345" name="Google Shape;345;p29"/>
          <p:cNvPicPr preferRelativeResize="0"/>
          <p:nvPr/>
        </p:nvPicPr>
        <p:blipFill rotWithShape="1">
          <a:blip r:embed="rId3">
            <a:alphaModFix/>
          </a:blip>
          <a:srcRect b="0" l="0" r="0" t="0"/>
          <a:stretch/>
        </p:blipFill>
        <p:spPr>
          <a:xfrm>
            <a:off x="934132" y="1077685"/>
            <a:ext cx="3215812" cy="5407329"/>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346" name="Google Shape;346;p29"/>
          <p:cNvPicPr preferRelativeResize="0"/>
          <p:nvPr/>
        </p:nvPicPr>
        <p:blipFill rotWithShape="1">
          <a:blip r:embed="rId4">
            <a:alphaModFix/>
          </a:blip>
          <a:srcRect b="0" l="0" r="0" t="0"/>
          <a:stretch/>
        </p:blipFill>
        <p:spPr>
          <a:xfrm>
            <a:off x="4328481" y="1077684"/>
            <a:ext cx="3479965" cy="5407330"/>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pic>
        <p:nvPicPr>
          <p:cNvPr id="347" name="Google Shape;347;p29"/>
          <p:cNvPicPr preferRelativeResize="0"/>
          <p:nvPr/>
        </p:nvPicPr>
        <p:blipFill rotWithShape="1">
          <a:blip r:embed="rId5">
            <a:alphaModFix/>
          </a:blip>
          <a:srcRect b="0" l="0" r="0" t="0"/>
          <a:stretch/>
        </p:blipFill>
        <p:spPr>
          <a:xfrm>
            <a:off x="8245928" y="2076450"/>
            <a:ext cx="3697774" cy="352969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30"/>
          <p:cNvSpPr txBox="1"/>
          <p:nvPr>
            <p:ph type="title"/>
          </p:nvPr>
        </p:nvSpPr>
        <p:spPr>
          <a:xfrm>
            <a:off x="27698" y="175710"/>
            <a:ext cx="6134545" cy="6827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PELAKSANAAN PELATIHAN </a:t>
            </a:r>
            <a:br>
              <a:rPr b="1" lang="en-US" sz="2400">
                <a:solidFill>
                  <a:srgbClr val="FFFF00"/>
                </a:solidFill>
                <a:latin typeface="Arial Rounded"/>
                <a:ea typeface="Arial Rounded"/>
                <a:cs typeface="Arial Rounded"/>
                <a:sym typeface="Arial Rounded"/>
              </a:rPr>
            </a:br>
            <a:r>
              <a:rPr b="1" lang="en-US" sz="2400">
                <a:solidFill>
                  <a:srgbClr val="FFFF00"/>
                </a:solidFill>
                <a:latin typeface="Arial Rounded"/>
                <a:ea typeface="Arial Rounded"/>
                <a:cs typeface="Arial Rounded"/>
                <a:sym typeface="Arial Rounded"/>
              </a:rPr>
              <a:t>PEER KONSELING</a:t>
            </a:r>
            <a:endParaRPr/>
          </a:p>
        </p:txBody>
      </p:sp>
      <p:pic>
        <p:nvPicPr>
          <p:cNvPr id="354" name="Google Shape;354;p30"/>
          <p:cNvPicPr preferRelativeResize="0"/>
          <p:nvPr/>
        </p:nvPicPr>
        <p:blipFill rotWithShape="1">
          <a:blip r:embed="rId3">
            <a:alphaModFix/>
          </a:blip>
          <a:srcRect b="0" l="0" r="0" t="0"/>
          <a:stretch/>
        </p:blipFill>
        <p:spPr>
          <a:xfrm>
            <a:off x="321082" y="1118825"/>
            <a:ext cx="3466465" cy="2599690"/>
          </a:xfrm>
          <a:prstGeom prst="rect">
            <a:avLst/>
          </a:prstGeom>
          <a:noFill/>
          <a:ln>
            <a:noFill/>
          </a:ln>
        </p:spPr>
      </p:pic>
      <p:pic>
        <p:nvPicPr>
          <p:cNvPr id="355" name="Google Shape;355;p30"/>
          <p:cNvPicPr preferRelativeResize="0"/>
          <p:nvPr/>
        </p:nvPicPr>
        <p:blipFill rotWithShape="1">
          <a:blip r:embed="rId4">
            <a:alphaModFix/>
          </a:blip>
          <a:srcRect b="0" l="0" r="0" t="0"/>
          <a:stretch/>
        </p:blipFill>
        <p:spPr>
          <a:xfrm>
            <a:off x="3863747" y="1118825"/>
            <a:ext cx="3457575" cy="2593340"/>
          </a:xfrm>
          <a:prstGeom prst="rect">
            <a:avLst/>
          </a:prstGeom>
          <a:noFill/>
          <a:ln>
            <a:noFill/>
          </a:ln>
        </p:spPr>
      </p:pic>
      <p:pic>
        <p:nvPicPr>
          <p:cNvPr id="356" name="Google Shape;356;p30"/>
          <p:cNvPicPr preferRelativeResize="0"/>
          <p:nvPr/>
        </p:nvPicPr>
        <p:blipFill rotWithShape="1">
          <a:blip r:embed="rId5">
            <a:alphaModFix/>
          </a:blip>
          <a:srcRect b="0" l="0" r="0" t="0"/>
          <a:stretch/>
        </p:blipFill>
        <p:spPr>
          <a:xfrm>
            <a:off x="320447" y="3966800"/>
            <a:ext cx="3465830" cy="2599690"/>
          </a:xfrm>
          <a:prstGeom prst="rect">
            <a:avLst/>
          </a:prstGeom>
          <a:noFill/>
          <a:ln>
            <a:noFill/>
          </a:ln>
        </p:spPr>
      </p:pic>
      <p:pic>
        <p:nvPicPr>
          <p:cNvPr id="357" name="Google Shape;357;p30"/>
          <p:cNvPicPr preferRelativeResize="0"/>
          <p:nvPr/>
        </p:nvPicPr>
        <p:blipFill rotWithShape="1">
          <a:blip r:embed="rId6">
            <a:alphaModFix/>
          </a:blip>
          <a:srcRect b="0" l="0" r="0" t="0"/>
          <a:stretch/>
        </p:blipFill>
        <p:spPr>
          <a:xfrm>
            <a:off x="3867557" y="3957275"/>
            <a:ext cx="3453765" cy="2590165"/>
          </a:xfrm>
          <a:prstGeom prst="rect">
            <a:avLst/>
          </a:prstGeom>
          <a:noFill/>
          <a:ln>
            <a:noFill/>
          </a:ln>
        </p:spPr>
      </p:pic>
      <p:sp>
        <p:nvSpPr>
          <p:cNvPr id="358" name="Google Shape;358;p30"/>
          <p:cNvSpPr/>
          <p:nvPr/>
        </p:nvSpPr>
        <p:spPr>
          <a:xfrm>
            <a:off x="7321322" y="1118824"/>
            <a:ext cx="4767943" cy="5428615"/>
          </a:xfrm>
          <a:prstGeom prst="verticalScroll">
            <a:avLst>
              <a:gd fmla="val 12500"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MAKSUD DILAKSANAKANNYA PELATIHAN INI ADALAH UNTUK MEMBERIKAN PEMBEKALAN YANG DILAKUKAN OLEH BIRO PSIKOLOGI SSDM POLRI KEPADA PARA PERSONEL YANG DITUNJUK UNTUK MENJADI KONSELOR DI SATKER BAHARKAM POLRI DAN KORPS JAJARAN</a:t>
            </a:r>
            <a:endParaRPr b="1"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1"/>
          <p:cNvSpPr txBox="1"/>
          <p:nvPr>
            <p:ph type="title"/>
          </p:nvPr>
        </p:nvSpPr>
        <p:spPr>
          <a:xfrm>
            <a:off x="27698" y="175710"/>
            <a:ext cx="6134545" cy="6827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400"/>
              <a:buFont typeface="Arial Rounded"/>
              <a:buNone/>
            </a:pPr>
            <a:r>
              <a:rPr b="1" lang="en-US" sz="2400">
                <a:solidFill>
                  <a:srgbClr val="FFFF00"/>
                </a:solidFill>
                <a:latin typeface="Arial Rounded"/>
                <a:ea typeface="Arial Rounded"/>
                <a:cs typeface="Arial Rounded"/>
                <a:sym typeface="Arial Rounded"/>
              </a:rPr>
              <a:t>PUBLIKASI </a:t>
            </a:r>
            <a:br>
              <a:rPr b="1" lang="en-US" sz="2400">
                <a:solidFill>
                  <a:srgbClr val="FFFF00"/>
                </a:solidFill>
                <a:latin typeface="Arial Rounded"/>
                <a:ea typeface="Arial Rounded"/>
                <a:cs typeface="Arial Rounded"/>
                <a:sym typeface="Arial Rounded"/>
              </a:rPr>
            </a:br>
            <a:r>
              <a:rPr b="1" lang="en-US" sz="2400">
                <a:solidFill>
                  <a:srgbClr val="FFFF00"/>
                </a:solidFill>
                <a:latin typeface="Arial Rounded"/>
                <a:ea typeface="Arial Rounded"/>
                <a:cs typeface="Arial Rounded"/>
                <a:sym typeface="Arial Rounded"/>
              </a:rPr>
              <a:t>PROYEK PERUBAHAN</a:t>
            </a:r>
            <a:endParaRPr/>
          </a:p>
        </p:txBody>
      </p:sp>
      <p:pic>
        <p:nvPicPr>
          <p:cNvPr id="365" name="Google Shape;365;p31"/>
          <p:cNvPicPr preferRelativeResize="0"/>
          <p:nvPr/>
        </p:nvPicPr>
        <p:blipFill rotWithShape="1">
          <a:blip r:embed="rId3">
            <a:alphaModFix/>
          </a:blip>
          <a:srcRect b="0" l="0" r="0" t="0"/>
          <a:stretch/>
        </p:blipFill>
        <p:spPr>
          <a:xfrm>
            <a:off x="8690163" y="175710"/>
            <a:ext cx="4432732" cy="6270171"/>
          </a:xfrm>
          <a:prstGeom prst="rect">
            <a:avLst/>
          </a:prstGeom>
          <a:noFill/>
          <a:ln>
            <a:noFill/>
          </a:ln>
        </p:spPr>
      </p:pic>
      <p:pic>
        <p:nvPicPr>
          <p:cNvPr id="366" name="Google Shape;366;p31"/>
          <p:cNvPicPr preferRelativeResize="0"/>
          <p:nvPr/>
        </p:nvPicPr>
        <p:blipFill rotWithShape="1">
          <a:blip r:embed="rId4">
            <a:alphaModFix/>
          </a:blip>
          <a:srcRect b="0" l="0" r="0" t="0"/>
          <a:stretch/>
        </p:blipFill>
        <p:spPr>
          <a:xfrm>
            <a:off x="-927061" y="99510"/>
            <a:ext cx="6126219" cy="8665636"/>
          </a:xfrm>
          <a:prstGeom prst="rect">
            <a:avLst/>
          </a:prstGeom>
          <a:noFill/>
          <a:ln>
            <a:noFill/>
          </a:ln>
        </p:spPr>
      </p:pic>
      <p:pic>
        <p:nvPicPr>
          <p:cNvPr id="367" name="Google Shape;367;p31"/>
          <p:cNvPicPr preferRelativeResize="0"/>
          <p:nvPr/>
        </p:nvPicPr>
        <p:blipFill rotWithShape="1">
          <a:blip r:embed="rId5">
            <a:alphaModFix/>
          </a:blip>
          <a:srcRect b="0" l="0" r="0" t="0"/>
          <a:stretch/>
        </p:blipFill>
        <p:spPr>
          <a:xfrm>
            <a:off x="4774684" y="412119"/>
            <a:ext cx="5041781" cy="713168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b="0" l="0" r="0" t="0"/>
          <a:stretch/>
        </p:blipFill>
        <p:spPr>
          <a:xfrm>
            <a:off x="5465868" y="2697973"/>
            <a:ext cx="1632942" cy="734657"/>
          </a:xfrm>
          <a:prstGeom prst="rect">
            <a:avLst/>
          </a:prstGeom>
          <a:noFill/>
          <a:ln>
            <a:noFill/>
          </a:ln>
        </p:spPr>
      </p:pic>
      <p:sp>
        <p:nvSpPr>
          <p:cNvPr id="119" name="Google Shape;119;p14"/>
          <p:cNvSpPr txBox="1"/>
          <p:nvPr>
            <p:ph type="title"/>
          </p:nvPr>
        </p:nvSpPr>
        <p:spPr>
          <a:xfrm>
            <a:off x="260379" y="355758"/>
            <a:ext cx="6134545" cy="3226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DESKRIPSI PROYEK PERUBAHAN</a:t>
            </a:r>
            <a:endParaRPr b="1" sz="1600">
              <a:solidFill>
                <a:srgbClr val="FFFF00"/>
              </a:solidFill>
              <a:latin typeface="Arial Rounded"/>
              <a:ea typeface="Arial Rounded"/>
              <a:cs typeface="Arial Rounded"/>
              <a:sym typeface="Arial Rounded"/>
            </a:endParaRPr>
          </a:p>
        </p:txBody>
      </p:sp>
      <p:sp>
        <p:nvSpPr>
          <p:cNvPr id="120" name="Google Shape;120;p14"/>
          <p:cNvSpPr/>
          <p:nvPr/>
        </p:nvSpPr>
        <p:spPr>
          <a:xfrm>
            <a:off x="203200" y="754744"/>
            <a:ext cx="11611428" cy="2067969"/>
          </a:xfrm>
          <a:prstGeom prst="horizontalScroll">
            <a:avLst>
              <a:gd fmla="val 12500"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2000" u="none" cap="none" strike="noStrike">
                <a:solidFill>
                  <a:schemeClr val="dk1"/>
                </a:solidFill>
                <a:latin typeface="Carlito"/>
                <a:ea typeface="Carlito"/>
                <a:cs typeface="Carlito"/>
                <a:sym typeface="Carlito"/>
              </a:rPr>
              <a:t> </a:t>
            </a:r>
            <a:endParaRPr/>
          </a:p>
          <a:p>
            <a:pPr indent="0" lvl="0" marL="0" marR="0" rtl="0" algn="ctr">
              <a:spcBef>
                <a:spcPts val="0"/>
              </a:spcBef>
              <a:spcAft>
                <a:spcPts val="0"/>
              </a:spcAft>
              <a:buNone/>
            </a:pPr>
            <a:r>
              <a:rPr b="0" i="0" lang="en-US" sz="2000" u="none" cap="none" strike="noStrike">
                <a:solidFill>
                  <a:schemeClr val="dk1"/>
                </a:solidFill>
                <a:latin typeface="Calibri"/>
                <a:ea typeface="Calibri"/>
                <a:cs typeface="Calibri"/>
                <a:sym typeface="Calibri"/>
              </a:rPr>
              <a:t>STRATEGI PENDAMPINGAN PSIKOLOGI BAHARKAM POLRI MELALUI PERAN KONSELOR </a:t>
            </a:r>
            <a:endParaRPr/>
          </a:p>
          <a:p>
            <a:pPr indent="0" lvl="0" marL="0" marR="0" rtl="0" algn="ctr">
              <a:spcBef>
                <a:spcPts val="0"/>
              </a:spcBef>
              <a:spcAft>
                <a:spcPts val="0"/>
              </a:spcAft>
              <a:buNone/>
            </a:pPr>
            <a:r>
              <a:t/>
            </a:r>
            <a:endParaRPr b="0" i="0" sz="2000" u="none" cap="none" strike="noStrike">
              <a:solidFill>
                <a:schemeClr val="dk1"/>
              </a:solidFill>
              <a:latin typeface="Carlito"/>
              <a:ea typeface="Carlito"/>
              <a:cs typeface="Carlito"/>
              <a:sym typeface="Carlito"/>
            </a:endParaRPr>
          </a:p>
        </p:txBody>
      </p:sp>
      <p:grpSp>
        <p:nvGrpSpPr>
          <p:cNvPr id="121" name="Google Shape;121;p14"/>
          <p:cNvGrpSpPr/>
          <p:nvPr/>
        </p:nvGrpSpPr>
        <p:grpSpPr>
          <a:xfrm>
            <a:off x="722605" y="2817031"/>
            <a:ext cx="10959252" cy="4032127"/>
            <a:chOff x="2141" y="693269"/>
            <a:chExt cx="10959252" cy="4032127"/>
          </a:xfrm>
        </p:grpSpPr>
        <p:sp>
          <p:nvSpPr>
            <p:cNvPr id="122" name="Google Shape;122;p14"/>
            <p:cNvSpPr/>
            <p:nvPr/>
          </p:nvSpPr>
          <p:spPr>
            <a:xfrm>
              <a:off x="2141" y="693269"/>
              <a:ext cx="4566355" cy="4032127"/>
            </a:xfrm>
            <a:prstGeom prst="roundRect">
              <a:avLst>
                <a:gd fmla="val 10000"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4"/>
            <p:cNvSpPr txBox="1"/>
            <p:nvPr/>
          </p:nvSpPr>
          <p:spPr>
            <a:xfrm>
              <a:off x="120238" y="811366"/>
              <a:ext cx="4330161" cy="3795933"/>
            </a:xfrm>
            <a:prstGeom prst="rect">
              <a:avLst/>
            </a:prstGeom>
            <a:noFill/>
            <a:ln>
              <a:noFill/>
            </a:ln>
          </p:spPr>
          <p:txBody>
            <a:bodyPr anchorCtr="0" anchor="ctr" bIns="68575" lIns="68575" spcFirstLastPara="1" rIns="68575" wrap="square" tIns="68575">
              <a:noAutofit/>
            </a:bodyPr>
            <a:lstStyle/>
            <a:p>
              <a:pPr indent="-271463" lvl="0" marL="271463" marR="0" rtl="0" algn="l">
                <a:lnSpc>
                  <a:spcPct val="90000"/>
                </a:lnSpc>
                <a:spcBef>
                  <a:spcPts val="0"/>
                </a:spcBef>
                <a:spcAft>
                  <a:spcPts val="0"/>
                </a:spcAft>
                <a:buClr>
                  <a:schemeClr val="dk1"/>
                </a:buClr>
                <a:buSzPts val="1800"/>
                <a:buFont typeface="Calibri"/>
                <a:buNone/>
              </a:pPr>
              <a:r>
                <a:rPr b="0" i="0" lang="en-US" sz="1800" u="none" cap="none" strike="noStrike">
                  <a:solidFill>
                    <a:schemeClr val="dk1"/>
                  </a:solidFill>
                  <a:latin typeface="Arial Narrow"/>
                  <a:ea typeface="Arial Narrow"/>
                  <a:cs typeface="Arial Narrow"/>
                  <a:sym typeface="Arial Narrow"/>
                </a:rPr>
                <a:t>a. 	Kurang kesadaran personel Baharkam ttg pentingnya layanan konseling.</a:t>
              </a:r>
              <a:endParaRPr/>
            </a:p>
            <a:p>
              <a:pPr indent="-271463" lvl="0" marL="271463" marR="0" rtl="0" algn="l">
                <a:lnSpc>
                  <a:spcPct val="90000"/>
                </a:lnSpc>
                <a:spcBef>
                  <a:spcPts val="630"/>
                </a:spcBef>
                <a:spcAft>
                  <a:spcPts val="0"/>
                </a:spcAft>
                <a:buClr>
                  <a:schemeClr val="dk1"/>
                </a:buClr>
                <a:buSzPts val="1800"/>
                <a:buFont typeface="Arial Narrow"/>
                <a:buNone/>
              </a:pPr>
              <a:r>
                <a:rPr b="0" i="0" lang="en-US" sz="1800" u="none" cap="none" strike="noStrike">
                  <a:solidFill>
                    <a:schemeClr val="dk1"/>
                  </a:solidFill>
                  <a:latin typeface="Arial Narrow"/>
                  <a:ea typeface="Arial Narrow"/>
                  <a:cs typeface="Arial Narrow"/>
                  <a:sym typeface="Arial Narrow"/>
                </a:rPr>
                <a:t>b. 	Belum ada nya standar pelayanan konseling di unit Baharkam.</a:t>
              </a:r>
              <a:endParaRPr/>
            </a:p>
            <a:p>
              <a:pPr indent="-271463" lvl="0" marL="271463" marR="0" rtl="0" algn="l">
                <a:lnSpc>
                  <a:spcPct val="90000"/>
                </a:lnSpc>
                <a:spcBef>
                  <a:spcPts val="630"/>
                </a:spcBef>
                <a:spcAft>
                  <a:spcPts val="0"/>
                </a:spcAft>
                <a:buClr>
                  <a:schemeClr val="dk1"/>
                </a:buClr>
                <a:buSzPts val="1800"/>
                <a:buFont typeface="Arial Narrow"/>
                <a:buNone/>
              </a:pPr>
              <a:r>
                <a:rPr b="0" i="0" lang="en-US" sz="1800" u="none" cap="none" strike="noStrike">
                  <a:solidFill>
                    <a:schemeClr val="dk1"/>
                  </a:solidFill>
                  <a:latin typeface="Arial Narrow"/>
                  <a:ea typeface="Arial Narrow"/>
                  <a:cs typeface="Arial Narrow"/>
                  <a:sym typeface="Arial Narrow"/>
                </a:rPr>
                <a:t>c. 	Belum adanya komitmen pimpinan institusi Baharkam terhadap penting nya fungsi konseling</a:t>
              </a:r>
              <a:endParaRPr b="0" i="0" sz="1800" u="none" cap="none" strike="noStrike">
                <a:solidFill>
                  <a:schemeClr val="dk1"/>
                </a:solidFill>
                <a:latin typeface="Arial Narrow"/>
                <a:ea typeface="Arial Narrow"/>
                <a:cs typeface="Arial Narrow"/>
                <a:sym typeface="Arial Narrow"/>
              </a:endParaRPr>
            </a:p>
            <a:p>
              <a:pPr indent="-271463" lvl="0" marL="271463" marR="0" rtl="0" algn="l">
                <a:lnSpc>
                  <a:spcPct val="90000"/>
                </a:lnSpc>
                <a:spcBef>
                  <a:spcPts val="630"/>
                </a:spcBef>
                <a:spcAft>
                  <a:spcPts val="0"/>
                </a:spcAft>
                <a:buClr>
                  <a:schemeClr val="dk1"/>
                </a:buClr>
                <a:buSzPts val="2000"/>
                <a:buFont typeface="Arial Narrow"/>
                <a:buNone/>
              </a:pPr>
              <a:r>
                <a:rPr b="0" i="0" lang="en-US" sz="2000" u="none" cap="none" strike="noStrike">
                  <a:solidFill>
                    <a:schemeClr val="dk1"/>
                  </a:solidFill>
                  <a:latin typeface="Arial Narrow"/>
                  <a:ea typeface="Arial Narrow"/>
                  <a:cs typeface="Arial Narrow"/>
                  <a:sym typeface="Arial Narrow"/>
                </a:rPr>
                <a:t>d. 	Belum adanya personel Baharkam yang bisa jadi konselor, selama ini masih bergantung pada konselor dari Biropsikologi SSDM Polri</a:t>
              </a:r>
              <a:endParaRPr b="1" i="0" sz="2000" u="none" cap="none" strike="noStrike">
                <a:solidFill>
                  <a:schemeClr val="dk1"/>
                </a:solidFill>
                <a:latin typeface="Arial Narrow"/>
                <a:ea typeface="Arial Narrow"/>
                <a:cs typeface="Arial Narrow"/>
                <a:sym typeface="Arial Narrow"/>
              </a:endParaRPr>
            </a:p>
          </p:txBody>
        </p:sp>
        <p:sp>
          <p:nvSpPr>
            <p:cNvPr id="124" name="Google Shape;124;p14"/>
            <p:cNvSpPr/>
            <p:nvPr/>
          </p:nvSpPr>
          <p:spPr>
            <a:xfrm>
              <a:off x="4612280" y="1419924"/>
              <a:ext cx="1793770" cy="2578817"/>
            </a:xfrm>
            <a:prstGeom prst="rightArrow">
              <a:avLst>
                <a:gd fmla="val 60000" name="adj1"/>
                <a:gd fmla="val 50000" name="adj2"/>
              </a:avLst>
            </a:prstGeom>
            <a:solidFill>
              <a:srgbClr val="5B9B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4"/>
            <p:cNvSpPr txBox="1"/>
            <p:nvPr/>
          </p:nvSpPr>
          <p:spPr>
            <a:xfrm>
              <a:off x="4612280" y="1935687"/>
              <a:ext cx="1255639" cy="154729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400"/>
                <a:buFont typeface="Calibri"/>
                <a:buNone/>
              </a:pPr>
              <a:r>
                <a:t/>
              </a:r>
              <a:endParaRPr b="0" i="0" sz="1400" u="none" cap="none" strike="noStrike">
                <a:solidFill>
                  <a:schemeClr val="lt1"/>
                </a:solidFill>
                <a:latin typeface="Calibri"/>
                <a:ea typeface="Calibri"/>
                <a:cs typeface="Calibri"/>
                <a:sym typeface="Calibri"/>
              </a:endParaRPr>
            </a:p>
          </p:txBody>
        </p:sp>
        <p:sp>
          <p:nvSpPr>
            <p:cNvPr id="126" name="Google Shape;126;p14"/>
            <p:cNvSpPr/>
            <p:nvPr/>
          </p:nvSpPr>
          <p:spPr>
            <a:xfrm>
              <a:off x="6395038" y="693269"/>
              <a:ext cx="4566355" cy="4032127"/>
            </a:xfrm>
            <a:prstGeom prst="roundRect">
              <a:avLst>
                <a:gd fmla="val 10000" name="adj"/>
              </a:avLst>
            </a:prstGeom>
            <a:solidFill>
              <a:srgbClr val="FE000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4"/>
            <p:cNvSpPr txBox="1"/>
            <p:nvPr/>
          </p:nvSpPr>
          <p:spPr>
            <a:xfrm>
              <a:off x="6513135" y="811366"/>
              <a:ext cx="4330161" cy="3795933"/>
            </a:xfrm>
            <a:prstGeom prst="rect">
              <a:avLst/>
            </a:prstGeom>
            <a:noFill/>
            <a:ln>
              <a:noFill/>
            </a:ln>
          </p:spPr>
          <p:txBody>
            <a:bodyPr anchorCtr="0" anchor="ctr" bIns="68575" lIns="68575" spcFirstLastPara="1" rIns="68575" wrap="square" tIns="68575">
              <a:noAutofit/>
            </a:bodyPr>
            <a:lstStyle/>
            <a:p>
              <a:pPr indent="-358775" lvl="0" marL="358775" marR="0" rtl="0" algn="l">
                <a:lnSpc>
                  <a:spcPct val="90000"/>
                </a:lnSpc>
                <a:spcBef>
                  <a:spcPts val="0"/>
                </a:spcBef>
                <a:spcAft>
                  <a:spcPts val="0"/>
                </a:spcAft>
                <a:buClr>
                  <a:schemeClr val="lt1"/>
                </a:buClr>
                <a:buSzPts val="1800"/>
                <a:buFont typeface="Calibri"/>
                <a:buNone/>
              </a:pPr>
              <a:r>
                <a:rPr b="0" i="0" lang="en-US" sz="1800" u="none" cap="none" strike="noStrike">
                  <a:solidFill>
                    <a:schemeClr val="lt1"/>
                  </a:solidFill>
                  <a:latin typeface="Carlito"/>
                  <a:ea typeface="Carlito"/>
                  <a:cs typeface="Carlito"/>
                  <a:sym typeface="Carlito"/>
                </a:rPr>
                <a:t>a. 	Meningkatnya  kesadaran personel Baharkam ttg pentingnya layanan konseling.</a:t>
              </a:r>
              <a:endParaRPr/>
            </a:p>
            <a:p>
              <a:pPr indent="-358775" lvl="0" marL="358775" marR="0" rtl="0" algn="l">
                <a:lnSpc>
                  <a:spcPct val="90000"/>
                </a:lnSpc>
                <a:spcBef>
                  <a:spcPts val="630"/>
                </a:spcBef>
                <a:spcAft>
                  <a:spcPts val="0"/>
                </a:spcAft>
                <a:buClr>
                  <a:schemeClr val="lt1"/>
                </a:buClr>
                <a:buSzPts val="1800"/>
                <a:buFont typeface="Carlito"/>
                <a:buNone/>
              </a:pPr>
              <a:r>
                <a:rPr b="0" i="0" lang="en-US" sz="1800" u="none" cap="none" strike="noStrike">
                  <a:solidFill>
                    <a:schemeClr val="lt1"/>
                  </a:solidFill>
                  <a:latin typeface="Carlito"/>
                  <a:ea typeface="Carlito"/>
                  <a:cs typeface="Carlito"/>
                  <a:sym typeface="Carlito"/>
                </a:rPr>
                <a:t>b. 	Ada nya standar pelayanan konseling pada Satker Baharkam.</a:t>
              </a:r>
              <a:endParaRPr/>
            </a:p>
            <a:p>
              <a:pPr indent="-358775" lvl="0" marL="358775" marR="0" rtl="0" algn="l">
                <a:lnSpc>
                  <a:spcPct val="90000"/>
                </a:lnSpc>
                <a:spcBef>
                  <a:spcPts val="630"/>
                </a:spcBef>
                <a:spcAft>
                  <a:spcPts val="0"/>
                </a:spcAft>
                <a:buClr>
                  <a:schemeClr val="lt1"/>
                </a:buClr>
                <a:buSzPts val="1800"/>
                <a:buFont typeface="Carlito"/>
                <a:buNone/>
              </a:pPr>
              <a:r>
                <a:rPr b="0" i="0" lang="en-US" sz="1800" u="none" cap="none" strike="noStrike">
                  <a:solidFill>
                    <a:schemeClr val="lt1"/>
                  </a:solidFill>
                  <a:latin typeface="Carlito"/>
                  <a:ea typeface="Carlito"/>
                  <a:cs typeface="Carlito"/>
                  <a:sym typeface="Carlito"/>
                </a:rPr>
                <a:t>c. 	Adanya komitmen pimpinan institusi Baharkam terhadap penting nya fungsi konseling</a:t>
              </a:r>
              <a:endParaRPr b="0" i="0" sz="1800" u="none" cap="none" strike="noStrike">
                <a:solidFill>
                  <a:schemeClr val="lt1"/>
                </a:solidFill>
                <a:latin typeface="Carlito"/>
                <a:ea typeface="Carlito"/>
                <a:cs typeface="Carlito"/>
                <a:sym typeface="Carlito"/>
              </a:endParaRPr>
            </a:p>
            <a:p>
              <a:pPr indent="-358775" lvl="0" marL="358775" marR="0" rtl="0" algn="l">
                <a:lnSpc>
                  <a:spcPct val="90000"/>
                </a:lnSpc>
                <a:spcBef>
                  <a:spcPts val="630"/>
                </a:spcBef>
                <a:spcAft>
                  <a:spcPts val="0"/>
                </a:spcAft>
                <a:buClr>
                  <a:schemeClr val="lt1"/>
                </a:buClr>
                <a:buSzPts val="1800"/>
                <a:buFont typeface="Carlito"/>
                <a:buNone/>
              </a:pPr>
              <a:r>
                <a:rPr b="0" i="0" lang="en-US" sz="1800" u="none" cap="none" strike="noStrike">
                  <a:solidFill>
                    <a:schemeClr val="lt1"/>
                  </a:solidFill>
                  <a:latin typeface="Carlito"/>
                  <a:ea typeface="Carlito"/>
                  <a:cs typeface="Carlito"/>
                  <a:sym typeface="Carlito"/>
                </a:rPr>
                <a:t>d. 	Adanya personel Baharkam yang menjadi Konselor</a:t>
              </a:r>
              <a:endParaRPr b="0" i="0" sz="1800" u="none" cap="none" strike="noStrike">
                <a:solidFill>
                  <a:schemeClr val="lt1"/>
                </a:solidFill>
                <a:latin typeface="Carlito"/>
                <a:ea typeface="Carlito"/>
                <a:cs typeface="Carlito"/>
                <a:sym typeface="Carlito"/>
              </a:endParaRPr>
            </a:p>
            <a:p>
              <a:pPr indent="-358775" lvl="0" marL="358775" marR="0" rtl="0" algn="l">
                <a:lnSpc>
                  <a:spcPct val="90000"/>
                </a:lnSpc>
                <a:spcBef>
                  <a:spcPts val="630"/>
                </a:spcBef>
                <a:spcAft>
                  <a:spcPts val="0"/>
                </a:spcAft>
                <a:buClr>
                  <a:schemeClr val="lt1"/>
                </a:buClr>
                <a:buSzPts val="1800"/>
                <a:buFont typeface="Carlito"/>
                <a:buNone/>
              </a:pPr>
              <a:r>
                <a:rPr b="0" i="0" lang="en-US" sz="1800" u="none" cap="none" strike="noStrike">
                  <a:solidFill>
                    <a:schemeClr val="lt1"/>
                  </a:solidFill>
                  <a:latin typeface="Carlito"/>
                  <a:ea typeface="Carlito"/>
                  <a:cs typeface="Carlito"/>
                  <a:sym typeface="Carlito"/>
                </a:rPr>
                <a:t>e. 	Dilaksanakan pendampingan konselor secara digital oleh personel Baharkam Polri</a:t>
              </a:r>
              <a:endParaRPr b="0" i="0" sz="1800" u="none" cap="none" strike="noStrike">
                <a:solidFill>
                  <a:schemeClr val="lt1"/>
                </a:solidFill>
                <a:latin typeface="Carlito"/>
                <a:ea typeface="Carlito"/>
                <a:cs typeface="Carlito"/>
                <a:sym typeface="Carlito"/>
              </a:endParaRPr>
            </a:p>
          </p:txBody>
        </p:sp>
      </p:grpSp>
      <p:sp>
        <p:nvSpPr>
          <p:cNvPr id="128" name="Google Shape;128;p14"/>
          <p:cNvSpPr/>
          <p:nvPr/>
        </p:nvSpPr>
        <p:spPr>
          <a:xfrm>
            <a:off x="5295773" y="4341109"/>
            <a:ext cx="1631801" cy="1497846"/>
          </a:xfrm>
          <a:prstGeom prst="rect">
            <a:avLst/>
          </a:prstGeom>
          <a:noFill/>
          <a:ln>
            <a:noFill/>
          </a:ln>
        </p:spPr>
        <p:txBody>
          <a:bodyPr anchorCtr="0" anchor="t" bIns="45700" lIns="91425" spcFirstLastPara="1" rIns="91425" wrap="square" tIns="45700">
            <a:noAutofit/>
          </a:bodyPr>
          <a:lstStyle/>
          <a:p>
            <a:pPr indent="0" lvl="0" marL="19050" marR="0" rtl="0" algn="l">
              <a:spcBef>
                <a:spcPts val="0"/>
              </a:spcBef>
              <a:spcAft>
                <a:spcPts val="0"/>
              </a:spcAft>
              <a:buNone/>
            </a:pPr>
            <a:r>
              <a:rPr b="1" i="0" lang="en-US" sz="2000" u="none" cap="none" strike="noStrike">
                <a:solidFill>
                  <a:schemeClr val="dk1"/>
                </a:solidFill>
                <a:latin typeface="Carlito"/>
                <a:ea typeface="Carlito"/>
                <a:cs typeface="Carlito"/>
                <a:sym typeface="Carlito"/>
              </a:rPr>
              <a:t>Perkaba ttg konselor </a:t>
            </a:r>
            <a:endParaRPr/>
          </a:p>
          <a:p>
            <a:pPr indent="-44450" lvl="0" marL="190500" marR="0" rtl="0" algn="l">
              <a:spcBef>
                <a:spcPts val="150"/>
              </a:spcBef>
              <a:spcAft>
                <a:spcPts val="0"/>
              </a:spcAft>
              <a:buClr>
                <a:schemeClr val="dk1"/>
              </a:buClr>
              <a:buSzPts val="2000"/>
              <a:buFont typeface="Arial"/>
              <a:buNone/>
            </a:pPr>
            <a:r>
              <a:t/>
            </a:r>
            <a:endParaRPr b="1" i="0" sz="2000" u="none" cap="none" strike="noStrike">
              <a:solidFill>
                <a:schemeClr val="dk1"/>
              </a:solidFill>
              <a:latin typeface="Carlito"/>
              <a:ea typeface="Carlito"/>
              <a:cs typeface="Carlito"/>
              <a:sym typeface="Carlito"/>
            </a:endParaRPr>
          </a:p>
          <a:p>
            <a:pPr indent="0" lvl="0" marL="19050" marR="0" rtl="0" algn="l">
              <a:spcBef>
                <a:spcPts val="150"/>
              </a:spcBef>
              <a:spcAft>
                <a:spcPts val="0"/>
              </a:spcAft>
              <a:buNone/>
            </a:pPr>
            <a:r>
              <a:t/>
            </a:r>
            <a:endParaRPr b="0" i="0" sz="2800" u="none" cap="none" strike="noStrike">
              <a:solidFill>
                <a:schemeClr val="dk1"/>
              </a:solidFill>
              <a:latin typeface="Carlito"/>
              <a:ea typeface="Carlito"/>
              <a:cs typeface="Carlito"/>
              <a:sym typeface="Carli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2"/>
          <p:cNvSpPr txBox="1"/>
          <p:nvPr>
            <p:ph type="title"/>
          </p:nvPr>
        </p:nvSpPr>
        <p:spPr>
          <a:xfrm>
            <a:off x="-15846" y="244960"/>
            <a:ext cx="6134545" cy="5442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IDENTIFIKASI STAKEHOLDER</a:t>
            </a:r>
            <a:br>
              <a:rPr b="1" lang="en-US" sz="2200">
                <a:solidFill>
                  <a:srgbClr val="FFFF00"/>
                </a:solidFill>
                <a:latin typeface="Arial Rounded"/>
                <a:ea typeface="Arial Rounded"/>
                <a:cs typeface="Arial Rounded"/>
                <a:sym typeface="Arial Rounded"/>
              </a:rPr>
            </a:br>
            <a:endParaRPr b="1" sz="1600">
              <a:solidFill>
                <a:srgbClr val="FFFF00"/>
              </a:solidFill>
              <a:latin typeface="Arial Rounded"/>
              <a:ea typeface="Arial Rounded"/>
              <a:cs typeface="Arial Rounded"/>
              <a:sym typeface="Arial Rounded"/>
            </a:endParaRPr>
          </a:p>
        </p:txBody>
      </p:sp>
      <p:pic>
        <p:nvPicPr>
          <p:cNvPr id="374" name="Google Shape;374;p32"/>
          <p:cNvPicPr preferRelativeResize="0"/>
          <p:nvPr/>
        </p:nvPicPr>
        <p:blipFill rotWithShape="1">
          <a:blip r:embed="rId3">
            <a:alphaModFix/>
          </a:blip>
          <a:srcRect b="0" l="0" r="0" t="0"/>
          <a:stretch/>
        </p:blipFill>
        <p:spPr>
          <a:xfrm>
            <a:off x="10475727" y="678410"/>
            <a:ext cx="1632942" cy="734657"/>
          </a:xfrm>
          <a:prstGeom prst="rect">
            <a:avLst/>
          </a:prstGeom>
          <a:noFill/>
          <a:ln>
            <a:noFill/>
          </a:ln>
        </p:spPr>
      </p:pic>
      <p:grpSp>
        <p:nvGrpSpPr>
          <p:cNvPr id="375" name="Google Shape;375;p32"/>
          <p:cNvGrpSpPr/>
          <p:nvPr/>
        </p:nvGrpSpPr>
        <p:grpSpPr>
          <a:xfrm>
            <a:off x="29141" y="2024638"/>
            <a:ext cx="11314700" cy="4563473"/>
            <a:chOff x="2536375" y="1378858"/>
            <a:chExt cx="13246616" cy="5351393"/>
          </a:xfrm>
        </p:grpSpPr>
        <p:grpSp>
          <p:nvGrpSpPr>
            <p:cNvPr id="376" name="Google Shape;376;p32"/>
            <p:cNvGrpSpPr/>
            <p:nvPr/>
          </p:nvGrpSpPr>
          <p:grpSpPr>
            <a:xfrm>
              <a:off x="2536375" y="1378858"/>
              <a:ext cx="5814644" cy="3772999"/>
              <a:chOff x="1203478" y="0"/>
              <a:chExt cx="5814644" cy="3772999"/>
            </a:xfrm>
          </p:grpSpPr>
          <p:sp>
            <p:nvSpPr>
              <p:cNvPr id="377" name="Google Shape;377;p32"/>
              <p:cNvSpPr/>
              <p:nvPr/>
            </p:nvSpPr>
            <p:spPr>
              <a:xfrm>
                <a:off x="1203478" y="0"/>
                <a:ext cx="5814644" cy="3772999"/>
              </a:xfrm>
              <a:prstGeom prst="quadArrow">
                <a:avLst>
                  <a:gd fmla="val 2000" name="adj1"/>
                  <a:gd fmla="val 4000" name="adj2"/>
                  <a:gd fmla="val 5000" name="adj3"/>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2"/>
              <p:cNvSpPr/>
              <p:nvPr/>
            </p:nvSpPr>
            <p:spPr>
              <a:xfrm>
                <a:off x="1344988" y="212600"/>
                <a:ext cx="2212018" cy="1509199"/>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2"/>
              <p:cNvSpPr txBox="1"/>
              <p:nvPr/>
            </p:nvSpPr>
            <p:spPr>
              <a:xfrm>
                <a:off x="1418661" y="286273"/>
                <a:ext cx="2064672" cy="1361853"/>
              </a:xfrm>
              <a:prstGeom prst="rect">
                <a:avLst/>
              </a:prstGeom>
              <a:no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HIGH INFLUENCE, LOW INTEREST (LATENTS)</a:t>
                </a:r>
                <a:endParaRPr/>
              </a:p>
              <a:p>
                <a:pPr indent="-114300" lvl="1" marL="114300" marR="0" rtl="0" algn="l">
                  <a:lnSpc>
                    <a:spcPct val="90000"/>
                  </a:lnSpc>
                  <a:spcBef>
                    <a:spcPts val="42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KABAGREN</a:t>
                </a:r>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KABAGBINFUNG</a:t>
                </a:r>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KABAGANEV</a:t>
                </a:r>
                <a:endParaRPr/>
              </a:p>
            </p:txBody>
          </p:sp>
          <p:sp>
            <p:nvSpPr>
              <p:cNvPr id="380" name="Google Shape;380;p32"/>
              <p:cNvSpPr/>
              <p:nvPr/>
            </p:nvSpPr>
            <p:spPr>
              <a:xfrm>
                <a:off x="4513689" y="223467"/>
                <a:ext cx="2295990" cy="1509199"/>
              </a:xfrm>
              <a:prstGeom prst="roundRect">
                <a:avLst>
                  <a:gd fmla="val 16667" name="adj"/>
                </a:avLst>
              </a:prstGeom>
              <a:solidFill>
                <a:srgbClr val="65EE1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2"/>
              <p:cNvSpPr txBox="1"/>
              <p:nvPr/>
            </p:nvSpPr>
            <p:spPr>
              <a:xfrm>
                <a:off x="4587362" y="297140"/>
                <a:ext cx="2148644" cy="1361853"/>
              </a:xfrm>
              <a:prstGeom prst="rect">
                <a:avLst/>
              </a:prstGeom>
              <a:noFill/>
              <a:ln>
                <a:noFill/>
              </a:ln>
            </p:spPr>
            <p:txBody>
              <a:bodyPr anchorCtr="0" anchor="t" bIns="41900" lIns="41900" spcFirstLastPara="1" rIns="41900" wrap="square" tIns="41900">
                <a:noAutofit/>
              </a:bodyPr>
              <a:lstStyle/>
              <a:p>
                <a:pPr indent="0" lvl="0" marL="0" marR="0" rtl="0" algn="l">
                  <a:lnSpc>
                    <a:spcPct val="90000"/>
                  </a:lnSpc>
                  <a:spcBef>
                    <a:spcPts val="0"/>
                  </a:spcBef>
                  <a:spcAft>
                    <a:spcPts val="0"/>
                  </a:spcAft>
                  <a:buClr>
                    <a:schemeClr val="dk1"/>
                  </a:buClr>
                  <a:buSzPts val="1100"/>
                  <a:buFont typeface="Calibri"/>
                  <a:buNone/>
                </a:pPr>
                <a:r>
                  <a:rPr lang="en-US" sz="1100">
                    <a:solidFill>
                      <a:schemeClr val="dk1"/>
                    </a:solidFill>
                    <a:latin typeface="Calibri"/>
                    <a:ea typeface="Calibri"/>
                    <a:cs typeface="Calibri"/>
                    <a:sym typeface="Calibri"/>
                  </a:rPr>
                  <a:t>HIGH INFLUENCE, HIGH INTEREST (PROMOTERS)</a:t>
                </a:r>
                <a:endParaRPr/>
              </a:p>
              <a:p>
                <a:pPr indent="-63500" lvl="1" marL="57150" marR="0" rtl="0" algn="l">
                  <a:lnSpc>
                    <a:spcPct val="90000"/>
                  </a:lnSpc>
                  <a:spcBef>
                    <a:spcPts val="385"/>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KABAHARKAM</a:t>
                </a:r>
                <a:endParaRPr/>
              </a:p>
              <a:p>
                <a:pPr indent="-63500" lvl="1" marL="57150" marR="0" rtl="0" algn="l">
                  <a:lnSpc>
                    <a:spcPct val="90000"/>
                  </a:lnSpc>
                  <a:spcBef>
                    <a:spcPts val="150"/>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KARORENMIN</a:t>
                </a:r>
                <a:endParaRPr/>
              </a:p>
              <a:p>
                <a:pPr indent="-63500" lvl="1" marL="57150" marR="0" rtl="0" algn="l">
                  <a:lnSpc>
                    <a:spcPct val="90000"/>
                  </a:lnSpc>
                  <a:spcBef>
                    <a:spcPts val="150"/>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KABAGSUMDA</a:t>
                </a:r>
                <a:endParaRPr/>
              </a:p>
            </p:txBody>
          </p:sp>
          <p:sp>
            <p:nvSpPr>
              <p:cNvPr id="382" name="Google Shape;382;p32"/>
              <p:cNvSpPr/>
              <p:nvPr/>
            </p:nvSpPr>
            <p:spPr>
              <a:xfrm>
                <a:off x="1312337" y="2007673"/>
                <a:ext cx="2255559" cy="1509199"/>
              </a:xfrm>
              <a:prstGeom prst="roundRect">
                <a:avLst>
                  <a:gd fmla="val 16667" name="adj"/>
                </a:avLst>
              </a:prstGeom>
              <a:solidFill>
                <a:srgbClr val="3DE199"/>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2"/>
              <p:cNvSpPr txBox="1"/>
              <p:nvPr/>
            </p:nvSpPr>
            <p:spPr>
              <a:xfrm>
                <a:off x="1386010" y="2081346"/>
                <a:ext cx="2108213" cy="1361853"/>
              </a:xfrm>
              <a:prstGeom prst="rect">
                <a:avLst/>
              </a:prstGeom>
              <a:no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LOW INFLUENCE, LOW INTEREST (APATHETICS)</a:t>
                </a:r>
                <a:endParaRPr/>
              </a:p>
              <a:p>
                <a:pPr indent="-57150" lvl="1" marL="57150" marR="0" rtl="0" algn="l">
                  <a:lnSpc>
                    <a:spcPct val="90000"/>
                  </a:lnSpc>
                  <a:spcBef>
                    <a:spcPts val="420"/>
                  </a:spcBef>
                  <a:spcAft>
                    <a:spcPts val="0"/>
                  </a:spcAft>
                  <a:buClr>
                    <a:schemeClr val="dk1"/>
                  </a:buClr>
                  <a:buSzPts val="900"/>
                  <a:buFont typeface="Calibri"/>
                  <a:buChar char="•"/>
                </a:pPr>
                <a:r>
                  <a:rPr b="0" i="0" lang="en-US" sz="900" u="none" cap="none" strike="noStrike">
                    <a:solidFill>
                      <a:schemeClr val="dk1"/>
                    </a:solidFill>
                    <a:latin typeface="Calibri"/>
                    <a:ea typeface="Calibri"/>
                    <a:cs typeface="Calibri"/>
                    <a:sym typeface="Calibri"/>
                  </a:rPr>
                  <a:t>ANGGOTA BAHARKAM POLRI</a:t>
                </a:r>
                <a:endParaRPr/>
              </a:p>
              <a:p>
                <a:pPr indent="-57150" lvl="1" marL="57150" marR="0" rtl="0" algn="l">
                  <a:lnSpc>
                    <a:spcPct val="90000"/>
                  </a:lnSpc>
                  <a:spcBef>
                    <a:spcPts val="135"/>
                  </a:spcBef>
                  <a:spcAft>
                    <a:spcPts val="0"/>
                  </a:spcAft>
                  <a:buClr>
                    <a:schemeClr val="dk1"/>
                  </a:buClr>
                  <a:buSzPts val="900"/>
                  <a:buFont typeface="Calibri"/>
                  <a:buChar char="•"/>
                </a:pPr>
                <a:r>
                  <a:rPr b="0" i="0" lang="en-US" sz="900" u="none" cap="none" strike="noStrike">
                    <a:solidFill>
                      <a:schemeClr val="dk1"/>
                    </a:solidFill>
                    <a:latin typeface="Calibri"/>
                    <a:ea typeface="Calibri"/>
                    <a:cs typeface="Calibri"/>
                    <a:sym typeface="Calibri"/>
                  </a:rPr>
                  <a:t>MASYARAKAT LUAS</a:t>
                </a:r>
                <a:endParaRPr/>
              </a:p>
            </p:txBody>
          </p:sp>
          <p:sp>
            <p:nvSpPr>
              <p:cNvPr id="384" name="Google Shape;384;p32"/>
              <p:cNvSpPr/>
              <p:nvPr/>
            </p:nvSpPr>
            <p:spPr>
              <a:xfrm>
                <a:off x="4524631" y="2029450"/>
                <a:ext cx="2361308" cy="1509199"/>
              </a:xfrm>
              <a:prstGeom prst="roundRect">
                <a:avLst>
                  <a:gd fmla="val 16667" name="adj"/>
                </a:avLst>
              </a:prstGeom>
              <a:solidFill>
                <a:srgbClr val="5999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2"/>
              <p:cNvSpPr txBox="1"/>
              <p:nvPr/>
            </p:nvSpPr>
            <p:spPr>
              <a:xfrm>
                <a:off x="4598304" y="2103123"/>
                <a:ext cx="2213962" cy="1361853"/>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LOW INFLUENCE, HIGH INTEREST</a:t>
                </a:r>
                <a:endParaRPr/>
              </a:p>
              <a:p>
                <a:pPr indent="0" lvl="0" marL="0" marR="0" rtl="0" algn="ctr">
                  <a:lnSpc>
                    <a:spcPct val="90000"/>
                  </a:lnSpc>
                  <a:spcBef>
                    <a:spcPts val="42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PARA KASUBBAG JAJARAN BAHARKAM, PAUR &amp; PAMIN BAHARKAM</a:t>
                </a:r>
                <a:endParaRPr sz="1200">
                  <a:solidFill>
                    <a:schemeClr val="dk1"/>
                  </a:solidFill>
                  <a:latin typeface="Calibri"/>
                  <a:ea typeface="Calibri"/>
                  <a:cs typeface="Calibri"/>
                  <a:sym typeface="Calibri"/>
                </a:endParaRPr>
              </a:p>
            </p:txBody>
          </p:sp>
        </p:grpSp>
        <p:sp>
          <p:nvSpPr>
            <p:cNvPr id="386" name="Google Shape;386;p32"/>
            <p:cNvSpPr/>
            <p:nvPr/>
          </p:nvSpPr>
          <p:spPr>
            <a:xfrm>
              <a:off x="3752293" y="6207031"/>
              <a:ext cx="12030698" cy="523220"/>
            </a:xfrm>
            <a:prstGeom prst="rect">
              <a:avLst/>
            </a:prstGeom>
            <a:solidFill>
              <a:srgbClr val="ACB8CA"/>
            </a:solidFill>
            <a:ln>
              <a:noFill/>
            </a:ln>
            <a:effectLst>
              <a:outerShdw blurRad="149987" algn="ctr" dir="8460000" dist="250190">
                <a:srgbClr val="000000">
                  <a:alpha val="27843"/>
                </a:srgbClr>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Montserrat"/>
                  <a:ea typeface="Montserrat"/>
                  <a:cs typeface="Montserrat"/>
                  <a:sym typeface="Montserrat"/>
                </a:rPr>
                <a:t>STRATEGI KOMUNIKASI YANG DIGUNAKAN DALAM RANGKA MENSUKSESKAN SEBUAH KOMUNIKASI AGAR PESAN ATAU INFORMASI</a:t>
              </a:r>
              <a:endParaRPr/>
            </a:p>
            <a:p>
              <a:pPr indent="0" lvl="0" marL="0" marR="0" rtl="0" algn="ctr">
                <a:spcBef>
                  <a:spcPts val="0"/>
                </a:spcBef>
                <a:spcAft>
                  <a:spcPts val="0"/>
                </a:spcAft>
                <a:buNone/>
              </a:pPr>
              <a:r>
                <a:rPr b="1" lang="en-US" sz="1400">
                  <a:solidFill>
                    <a:schemeClr val="dk1"/>
                  </a:solidFill>
                  <a:latin typeface="Montserrat"/>
                  <a:ea typeface="Montserrat"/>
                  <a:cs typeface="Montserrat"/>
                  <a:sym typeface="Montserrat"/>
                </a:rPr>
                <a:t>DAPAT TERSAMPAIKAN BERDASARKAN PEMETAAN KUADRAN STAKEHOLDER</a:t>
              </a:r>
              <a:endParaRPr/>
            </a:p>
          </p:txBody>
        </p:sp>
        <p:sp>
          <p:nvSpPr>
            <p:cNvPr id="387" name="Google Shape;387;p32"/>
            <p:cNvSpPr/>
            <p:nvPr/>
          </p:nvSpPr>
          <p:spPr>
            <a:xfrm rot="5400000">
              <a:off x="5402942" y="2212219"/>
              <a:ext cx="1441753" cy="32173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000000"/>
                  </a:solidFill>
                  <a:latin typeface="Calibri"/>
                  <a:ea typeface="Calibri"/>
                  <a:cs typeface="Calibri"/>
                  <a:sym typeface="Calibri"/>
                </a:rPr>
                <a:t>PENGARUH TINGGI</a:t>
              </a:r>
              <a:endParaRPr/>
            </a:p>
          </p:txBody>
        </p:sp>
        <p:sp>
          <p:nvSpPr>
            <p:cNvPr id="388" name="Google Shape;388;p32"/>
            <p:cNvSpPr/>
            <p:nvPr/>
          </p:nvSpPr>
          <p:spPr>
            <a:xfrm>
              <a:off x="7680476" y="3490685"/>
              <a:ext cx="1441753" cy="188689"/>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000000"/>
                  </a:solidFill>
                  <a:latin typeface="Calibri"/>
                  <a:ea typeface="Calibri"/>
                  <a:cs typeface="Calibri"/>
                  <a:sym typeface="Calibri"/>
                </a:rPr>
                <a:t>MINAT TINGGI</a:t>
              </a:r>
              <a:endParaRPr/>
            </a:p>
          </p:txBody>
        </p:sp>
        <p:sp>
          <p:nvSpPr>
            <p:cNvPr id="389" name="Google Shape;389;p32"/>
            <p:cNvSpPr/>
            <p:nvPr/>
          </p:nvSpPr>
          <p:spPr>
            <a:xfrm rot="5400000">
              <a:off x="5395685" y="4367592"/>
              <a:ext cx="1441753" cy="32173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000000"/>
                  </a:solidFill>
                  <a:latin typeface="Calibri"/>
                  <a:ea typeface="Calibri"/>
                  <a:cs typeface="Calibri"/>
                  <a:sym typeface="Calibri"/>
                </a:rPr>
                <a:t>PENGARUH RENDAH</a:t>
              </a:r>
              <a:endParaRPr/>
            </a:p>
          </p:txBody>
        </p:sp>
        <p:sp>
          <p:nvSpPr>
            <p:cNvPr id="390" name="Google Shape;390;p32"/>
            <p:cNvSpPr/>
            <p:nvPr/>
          </p:nvSpPr>
          <p:spPr>
            <a:xfrm>
              <a:off x="3115733" y="3497942"/>
              <a:ext cx="1441753" cy="188689"/>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000000"/>
                  </a:solidFill>
                  <a:latin typeface="Calibri"/>
                  <a:ea typeface="Calibri"/>
                  <a:cs typeface="Calibri"/>
                  <a:sym typeface="Calibri"/>
                </a:rPr>
                <a:t>MINAT RENDAH</a:t>
              </a:r>
              <a:endParaRPr/>
            </a:p>
          </p:txBody>
        </p:sp>
      </p:grpSp>
      <p:sp>
        <p:nvSpPr>
          <p:cNvPr id="391" name="Google Shape;391;p32"/>
          <p:cNvSpPr/>
          <p:nvPr/>
        </p:nvSpPr>
        <p:spPr>
          <a:xfrm>
            <a:off x="859971" y="1578428"/>
            <a:ext cx="4794529" cy="446210"/>
          </a:xfrm>
          <a:prstGeom prst="roundRect">
            <a:avLst>
              <a:gd fmla="val 16667" name="adj"/>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IDENTIFIKASI STAKEHOLDER</a:t>
            </a:r>
            <a:endParaRPr b="1" sz="2000">
              <a:solidFill>
                <a:schemeClr val="dk1"/>
              </a:solidFill>
              <a:latin typeface="Calibri"/>
              <a:ea typeface="Calibri"/>
              <a:cs typeface="Calibri"/>
              <a:sym typeface="Calibri"/>
            </a:endParaRPr>
          </a:p>
        </p:txBody>
      </p:sp>
      <p:sp>
        <p:nvSpPr>
          <p:cNvPr id="392" name="Google Shape;392;p32"/>
          <p:cNvSpPr/>
          <p:nvPr/>
        </p:nvSpPr>
        <p:spPr>
          <a:xfrm>
            <a:off x="6584754" y="1494830"/>
            <a:ext cx="4794529" cy="446210"/>
          </a:xfrm>
          <a:prstGeom prst="roundRect">
            <a:avLst>
              <a:gd fmla="val 16667" name="adj"/>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IDENTIFIKASI STAKEHOLDER</a:t>
            </a:r>
            <a:endParaRPr b="1" sz="2000">
              <a:solidFill>
                <a:schemeClr val="dk1"/>
              </a:solidFill>
              <a:latin typeface="Calibri"/>
              <a:ea typeface="Calibri"/>
              <a:cs typeface="Calibri"/>
              <a:sym typeface="Calibri"/>
            </a:endParaRPr>
          </a:p>
        </p:txBody>
      </p:sp>
      <p:sp>
        <p:nvSpPr>
          <p:cNvPr id="393" name="Google Shape;393;p32"/>
          <p:cNvSpPr/>
          <p:nvPr/>
        </p:nvSpPr>
        <p:spPr>
          <a:xfrm>
            <a:off x="6584754" y="992711"/>
            <a:ext cx="2123041" cy="392668"/>
          </a:xfrm>
          <a:prstGeom prst="roundRect">
            <a:avLst>
              <a:gd fmla="val 16667" name="adj"/>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SESUDAH</a:t>
            </a:r>
            <a:endParaRPr b="1" sz="2000">
              <a:solidFill>
                <a:schemeClr val="dk1"/>
              </a:solidFill>
              <a:latin typeface="Calibri"/>
              <a:ea typeface="Calibri"/>
              <a:cs typeface="Calibri"/>
              <a:sym typeface="Calibri"/>
            </a:endParaRPr>
          </a:p>
        </p:txBody>
      </p:sp>
      <p:sp>
        <p:nvSpPr>
          <p:cNvPr id="394" name="Google Shape;394;p32"/>
          <p:cNvSpPr/>
          <p:nvPr/>
        </p:nvSpPr>
        <p:spPr>
          <a:xfrm>
            <a:off x="859971" y="1060363"/>
            <a:ext cx="2123041" cy="392668"/>
          </a:xfrm>
          <a:prstGeom prst="roundRect">
            <a:avLst>
              <a:gd fmla="val 16667" name="adj"/>
            </a:avLst>
          </a:prstGeom>
          <a:solidFill>
            <a:schemeClr val="accent3"/>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SEBELUM</a:t>
            </a:r>
            <a:endParaRPr/>
          </a:p>
        </p:txBody>
      </p:sp>
      <p:grpSp>
        <p:nvGrpSpPr>
          <p:cNvPr id="395" name="Google Shape;395;p32"/>
          <p:cNvGrpSpPr/>
          <p:nvPr/>
        </p:nvGrpSpPr>
        <p:grpSpPr>
          <a:xfrm>
            <a:off x="6092368" y="2050491"/>
            <a:ext cx="5814644" cy="3772999"/>
            <a:chOff x="323083" y="0"/>
            <a:chExt cx="5814644" cy="3772999"/>
          </a:xfrm>
        </p:grpSpPr>
        <p:sp>
          <p:nvSpPr>
            <p:cNvPr id="396" name="Google Shape;396;p32"/>
            <p:cNvSpPr/>
            <p:nvPr/>
          </p:nvSpPr>
          <p:spPr>
            <a:xfrm>
              <a:off x="323083" y="0"/>
              <a:ext cx="5814644" cy="3772999"/>
            </a:xfrm>
            <a:prstGeom prst="quadArrow">
              <a:avLst>
                <a:gd fmla="val 2000" name="adj1"/>
                <a:gd fmla="val 4000" name="adj2"/>
                <a:gd fmla="val 5000" name="adj3"/>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32"/>
            <p:cNvSpPr/>
            <p:nvPr/>
          </p:nvSpPr>
          <p:spPr>
            <a:xfrm>
              <a:off x="464593" y="212600"/>
              <a:ext cx="2212018" cy="1509199"/>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32"/>
            <p:cNvSpPr txBox="1"/>
            <p:nvPr/>
          </p:nvSpPr>
          <p:spPr>
            <a:xfrm>
              <a:off x="538266" y="286273"/>
              <a:ext cx="2064672" cy="1361853"/>
            </a:xfrm>
            <a:prstGeom prst="rect">
              <a:avLst/>
            </a:prstGeom>
            <a:no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HIGH INFLUENCE, LOW INTEREST (LATENTS)</a:t>
              </a:r>
              <a:endParaRPr/>
            </a:p>
            <a:p>
              <a:pPr indent="-114300" lvl="1" marL="114300" marR="0" rtl="0" algn="l">
                <a:lnSpc>
                  <a:spcPct val="90000"/>
                </a:lnSpc>
                <a:spcBef>
                  <a:spcPts val="42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KABAGREN</a:t>
              </a:r>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KABAGBINFUNG</a:t>
              </a:r>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KABAGANEV</a:t>
              </a:r>
              <a:endParaRPr/>
            </a:p>
          </p:txBody>
        </p:sp>
        <p:sp>
          <p:nvSpPr>
            <p:cNvPr id="399" name="Google Shape;399;p32"/>
            <p:cNvSpPr/>
            <p:nvPr/>
          </p:nvSpPr>
          <p:spPr>
            <a:xfrm>
              <a:off x="3633294" y="223467"/>
              <a:ext cx="2295990" cy="1509199"/>
            </a:xfrm>
            <a:prstGeom prst="roundRect">
              <a:avLst>
                <a:gd fmla="val 16667" name="adj"/>
              </a:avLst>
            </a:prstGeom>
            <a:solidFill>
              <a:srgbClr val="65EE1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2"/>
            <p:cNvSpPr txBox="1"/>
            <p:nvPr/>
          </p:nvSpPr>
          <p:spPr>
            <a:xfrm>
              <a:off x="3706967" y="297140"/>
              <a:ext cx="2148644" cy="1361853"/>
            </a:xfrm>
            <a:prstGeom prst="rect">
              <a:avLst/>
            </a:prstGeom>
            <a:noFill/>
            <a:ln>
              <a:noFill/>
            </a:ln>
          </p:spPr>
          <p:txBody>
            <a:bodyPr anchorCtr="0" anchor="t" bIns="41900" lIns="41900" spcFirstLastPara="1" rIns="41900" wrap="square" tIns="41900">
              <a:noAutofit/>
            </a:bodyPr>
            <a:lstStyle/>
            <a:p>
              <a:pPr indent="0" lvl="0" marL="0" marR="0" rtl="0" algn="l">
                <a:lnSpc>
                  <a:spcPct val="90000"/>
                </a:lnSpc>
                <a:spcBef>
                  <a:spcPts val="0"/>
                </a:spcBef>
                <a:spcAft>
                  <a:spcPts val="0"/>
                </a:spcAft>
                <a:buClr>
                  <a:schemeClr val="dk1"/>
                </a:buClr>
                <a:buSzPts val="1100"/>
                <a:buFont typeface="Calibri"/>
                <a:buNone/>
              </a:pPr>
              <a:r>
                <a:rPr lang="en-US" sz="1100">
                  <a:solidFill>
                    <a:schemeClr val="dk1"/>
                  </a:solidFill>
                  <a:latin typeface="Calibri"/>
                  <a:ea typeface="Calibri"/>
                  <a:cs typeface="Calibri"/>
                  <a:sym typeface="Calibri"/>
                </a:rPr>
                <a:t>HIGH INFLUENCE, HIGH INTEREST (PROMOTERS)</a:t>
              </a:r>
              <a:endParaRPr/>
            </a:p>
            <a:p>
              <a:pPr indent="-63500" lvl="1" marL="57150" marR="0" rtl="0" algn="l">
                <a:lnSpc>
                  <a:spcPct val="90000"/>
                </a:lnSpc>
                <a:spcBef>
                  <a:spcPts val="385"/>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KABAHARKAM</a:t>
              </a:r>
              <a:endParaRPr/>
            </a:p>
            <a:p>
              <a:pPr indent="-63500" lvl="1" marL="57150" marR="0" rtl="0" algn="l">
                <a:lnSpc>
                  <a:spcPct val="90000"/>
                </a:lnSpc>
                <a:spcBef>
                  <a:spcPts val="150"/>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KADIVPROPAM</a:t>
              </a:r>
              <a:endParaRPr/>
            </a:p>
            <a:p>
              <a:pPr indent="-63500" lvl="1" marL="57150" marR="0" rtl="0" algn="l">
                <a:lnSpc>
                  <a:spcPct val="90000"/>
                </a:lnSpc>
                <a:spcBef>
                  <a:spcPts val="150"/>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KAROPSIKOLOGI</a:t>
              </a:r>
              <a:endParaRPr/>
            </a:p>
            <a:p>
              <a:pPr indent="-63500" lvl="1" marL="57150" marR="0" rtl="0" algn="l">
                <a:lnSpc>
                  <a:spcPct val="90000"/>
                </a:lnSpc>
                <a:spcBef>
                  <a:spcPts val="150"/>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KARORENMIN</a:t>
              </a:r>
              <a:endParaRPr/>
            </a:p>
            <a:p>
              <a:pPr indent="-63500" lvl="1" marL="57150" marR="0" rtl="0" algn="l">
                <a:lnSpc>
                  <a:spcPct val="90000"/>
                </a:lnSpc>
                <a:spcBef>
                  <a:spcPts val="150"/>
                </a:spcBef>
                <a:spcAft>
                  <a:spcPts val="0"/>
                </a:spcAft>
                <a:buClr>
                  <a:schemeClr val="dk1"/>
                </a:buClr>
                <a:buSzPts val="1000"/>
                <a:buFont typeface="Calibri"/>
                <a:buChar char="•"/>
              </a:pPr>
              <a:r>
                <a:rPr b="0" i="0" lang="en-US" sz="1000" u="none" cap="none" strike="noStrike">
                  <a:solidFill>
                    <a:schemeClr val="dk1"/>
                  </a:solidFill>
                  <a:latin typeface="Calibri"/>
                  <a:ea typeface="Calibri"/>
                  <a:cs typeface="Calibri"/>
                  <a:sym typeface="Calibri"/>
                </a:rPr>
                <a:t>KABAGSUMDA</a:t>
              </a:r>
              <a:endParaRPr/>
            </a:p>
          </p:txBody>
        </p:sp>
        <p:sp>
          <p:nvSpPr>
            <p:cNvPr id="401" name="Google Shape;401;p32"/>
            <p:cNvSpPr/>
            <p:nvPr/>
          </p:nvSpPr>
          <p:spPr>
            <a:xfrm>
              <a:off x="431942" y="2007673"/>
              <a:ext cx="2255559" cy="1509199"/>
            </a:xfrm>
            <a:prstGeom prst="roundRect">
              <a:avLst>
                <a:gd fmla="val 16667" name="adj"/>
              </a:avLst>
            </a:prstGeom>
            <a:solidFill>
              <a:srgbClr val="3DE199"/>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2"/>
            <p:cNvSpPr txBox="1"/>
            <p:nvPr/>
          </p:nvSpPr>
          <p:spPr>
            <a:xfrm>
              <a:off x="505615" y="2081346"/>
              <a:ext cx="2108213" cy="1361853"/>
            </a:xfrm>
            <a:prstGeom prst="rect">
              <a:avLst/>
            </a:prstGeom>
            <a:no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LOW INFLUENCE, LOW INTEREST (APATHETICS)</a:t>
              </a:r>
              <a:endParaRPr/>
            </a:p>
            <a:p>
              <a:pPr indent="-57150" lvl="1" marL="57150" marR="0" rtl="0" algn="l">
                <a:lnSpc>
                  <a:spcPct val="90000"/>
                </a:lnSpc>
                <a:spcBef>
                  <a:spcPts val="420"/>
                </a:spcBef>
                <a:spcAft>
                  <a:spcPts val="0"/>
                </a:spcAft>
                <a:buClr>
                  <a:schemeClr val="dk1"/>
                </a:buClr>
                <a:buSzPts val="900"/>
                <a:buFont typeface="Calibri"/>
                <a:buChar char="•"/>
              </a:pPr>
              <a:r>
                <a:rPr b="0" i="0" lang="en-US" sz="900" u="none" cap="none" strike="noStrike">
                  <a:solidFill>
                    <a:schemeClr val="dk1"/>
                  </a:solidFill>
                  <a:latin typeface="Calibri"/>
                  <a:ea typeface="Calibri"/>
                  <a:cs typeface="Calibri"/>
                  <a:sym typeface="Calibri"/>
                </a:rPr>
                <a:t>ANGGOTA BAHARKAM POLRI</a:t>
              </a:r>
              <a:endParaRPr/>
            </a:p>
            <a:p>
              <a:pPr indent="-57150" lvl="1" marL="57150" marR="0" rtl="0" algn="l">
                <a:lnSpc>
                  <a:spcPct val="90000"/>
                </a:lnSpc>
                <a:spcBef>
                  <a:spcPts val="135"/>
                </a:spcBef>
                <a:spcAft>
                  <a:spcPts val="0"/>
                </a:spcAft>
                <a:buClr>
                  <a:schemeClr val="dk1"/>
                </a:buClr>
                <a:buSzPts val="900"/>
                <a:buFont typeface="Calibri"/>
                <a:buChar char="•"/>
              </a:pPr>
              <a:r>
                <a:rPr b="0" i="0" lang="en-US" sz="900" u="none" cap="none" strike="noStrike">
                  <a:solidFill>
                    <a:schemeClr val="dk1"/>
                  </a:solidFill>
                  <a:latin typeface="Calibri"/>
                  <a:ea typeface="Calibri"/>
                  <a:cs typeface="Calibri"/>
                  <a:sym typeface="Calibri"/>
                </a:rPr>
                <a:t>MASYARAKAT LUAS</a:t>
              </a:r>
              <a:endParaRPr/>
            </a:p>
            <a:p>
              <a:pPr indent="-57150" lvl="1" marL="57150" marR="0" rtl="0" algn="l">
                <a:lnSpc>
                  <a:spcPct val="90000"/>
                </a:lnSpc>
                <a:spcBef>
                  <a:spcPts val="135"/>
                </a:spcBef>
                <a:spcAft>
                  <a:spcPts val="0"/>
                </a:spcAft>
                <a:buClr>
                  <a:schemeClr val="dk1"/>
                </a:buClr>
                <a:buSzPts val="900"/>
                <a:buFont typeface="Calibri"/>
                <a:buChar char="•"/>
              </a:pPr>
              <a:r>
                <a:rPr b="0" i="0" lang="en-US" sz="900" u="none" cap="none" strike="noStrike">
                  <a:solidFill>
                    <a:schemeClr val="dk1"/>
                  </a:solidFill>
                  <a:latin typeface="Calibri"/>
                  <a:ea typeface="Calibri"/>
                  <a:cs typeface="Calibri"/>
                  <a:sym typeface="Calibri"/>
                </a:rPr>
                <a:t>KELUARGA ANGGOTA BAHARKAM POLRI</a:t>
              </a:r>
              <a:endParaRPr/>
            </a:p>
          </p:txBody>
        </p:sp>
        <p:sp>
          <p:nvSpPr>
            <p:cNvPr id="403" name="Google Shape;403;p32"/>
            <p:cNvSpPr/>
            <p:nvPr/>
          </p:nvSpPr>
          <p:spPr>
            <a:xfrm>
              <a:off x="3644236" y="2029450"/>
              <a:ext cx="2361308" cy="1509199"/>
            </a:xfrm>
            <a:prstGeom prst="roundRect">
              <a:avLst>
                <a:gd fmla="val 16667" name="adj"/>
              </a:avLst>
            </a:prstGeom>
            <a:solidFill>
              <a:srgbClr val="5999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32"/>
            <p:cNvSpPr txBox="1"/>
            <p:nvPr/>
          </p:nvSpPr>
          <p:spPr>
            <a:xfrm>
              <a:off x="3717909" y="2103123"/>
              <a:ext cx="2213962" cy="1361853"/>
            </a:xfrm>
            <a:prstGeom prst="rect">
              <a:avLst/>
            </a:prstGeom>
            <a:no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LOW INFLUENCE, HIGH INTEREST</a:t>
              </a:r>
              <a:endParaRPr/>
            </a:p>
            <a:p>
              <a:pPr indent="-114300" lvl="1" marL="114300" marR="0" rtl="0" algn="l">
                <a:lnSpc>
                  <a:spcPct val="90000"/>
                </a:lnSpc>
                <a:spcBef>
                  <a:spcPts val="42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PARA KASUBBAG JAJARAN BAHARKAM</a:t>
              </a:r>
              <a:endParaRPr b="0" i="0" sz="1200" u="none" cap="none" strike="noStrike">
                <a:solidFill>
                  <a:schemeClr val="dk1"/>
                </a:solidFill>
                <a:latin typeface="Calibri"/>
                <a:ea typeface="Calibri"/>
                <a:cs typeface="Calibri"/>
                <a:sym typeface="Calibri"/>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PAPA KASUBBAG JAJARAN DIVPROPAM</a:t>
              </a:r>
              <a:endParaRPr b="0" i="0" sz="1200" u="none" cap="none" strike="noStrike">
                <a:solidFill>
                  <a:schemeClr val="dk1"/>
                </a:solidFill>
                <a:latin typeface="Calibri"/>
                <a:ea typeface="Calibri"/>
                <a:cs typeface="Calibri"/>
                <a:sym typeface="Calibri"/>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PARA KASUBBAG JAJARAN PSIKOLOGI</a:t>
              </a:r>
              <a:endParaRPr b="0" i="0" sz="1200" u="none" cap="none" strike="noStrike">
                <a:solidFill>
                  <a:schemeClr val="dk1"/>
                </a:solidFill>
                <a:latin typeface="Calibri"/>
                <a:ea typeface="Calibri"/>
                <a:cs typeface="Calibri"/>
                <a:sym typeface="Calibri"/>
              </a:endParaRPr>
            </a:p>
          </p:txBody>
        </p:sp>
      </p:grpSp>
      <p:sp>
        <p:nvSpPr>
          <p:cNvPr id="405" name="Google Shape;405;p32"/>
          <p:cNvSpPr/>
          <p:nvPr/>
        </p:nvSpPr>
        <p:spPr>
          <a:xfrm rot="5400000">
            <a:off x="8386388" y="2779108"/>
            <a:ext cx="1229474" cy="274813"/>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000000"/>
                </a:solidFill>
                <a:latin typeface="Calibri"/>
                <a:ea typeface="Calibri"/>
                <a:cs typeface="Calibri"/>
                <a:sym typeface="Calibri"/>
              </a:rPr>
              <a:t>PENGARUH TINGGI</a:t>
            </a:r>
            <a:endParaRPr/>
          </a:p>
        </p:txBody>
      </p:sp>
      <p:sp>
        <p:nvSpPr>
          <p:cNvPr id="406" name="Google Shape;406;p32"/>
          <p:cNvSpPr/>
          <p:nvPr/>
        </p:nvSpPr>
        <p:spPr>
          <a:xfrm>
            <a:off x="10330756" y="3869561"/>
            <a:ext cx="1231485" cy="160907"/>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000000"/>
                </a:solidFill>
                <a:latin typeface="Calibri"/>
                <a:ea typeface="Calibri"/>
                <a:cs typeface="Calibri"/>
                <a:sym typeface="Calibri"/>
              </a:rPr>
              <a:t>MINAT TINGGI</a:t>
            </a:r>
            <a:endParaRPr/>
          </a:p>
        </p:txBody>
      </p:sp>
      <p:sp>
        <p:nvSpPr>
          <p:cNvPr id="407" name="Google Shape;407;p32"/>
          <p:cNvSpPr/>
          <p:nvPr/>
        </p:nvSpPr>
        <p:spPr>
          <a:xfrm rot="5400000">
            <a:off x="8380189" y="4617131"/>
            <a:ext cx="1229474" cy="274813"/>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000000"/>
                </a:solidFill>
                <a:latin typeface="Calibri"/>
                <a:ea typeface="Calibri"/>
                <a:cs typeface="Calibri"/>
                <a:sym typeface="Calibri"/>
              </a:rPr>
              <a:t>PENGARUH RENDAH</a:t>
            </a:r>
            <a:endParaRPr/>
          </a:p>
        </p:txBody>
      </p:sp>
      <p:sp>
        <p:nvSpPr>
          <p:cNvPr id="408" name="Google Shape;408;p32"/>
          <p:cNvSpPr/>
          <p:nvPr/>
        </p:nvSpPr>
        <p:spPr>
          <a:xfrm>
            <a:off x="6431745" y="3875750"/>
            <a:ext cx="1231485" cy="160907"/>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rgbClr val="000000"/>
                </a:solidFill>
                <a:latin typeface="Calibri"/>
                <a:ea typeface="Calibri"/>
                <a:cs typeface="Calibri"/>
                <a:sym typeface="Calibri"/>
              </a:rPr>
              <a:t>MINAT RENDAH</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grpSp>
        <p:nvGrpSpPr>
          <p:cNvPr id="413" name="Google Shape;413;p33"/>
          <p:cNvGrpSpPr/>
          <p:nvPr/>
        </p:nvGrpSpPr>
        <p:grpSpPr>
          <a:xfrm>
            <a:off x="8961060" y="1300670"/>
            <a:ext cx="2192265" cy="535940"/>
            <a:chOff x="8815069" y="1316989"/>
            <a:chExt cx="1915160" cy="535940"/>
          </a:xfrm>
        </p:grpSpPr>
        <p:sp>
          <p:nvSpPr>
            <p:cNvPr id="414" name="Google Shape;414;p33"/>
            <p:cNvSpPr/>
            <p:nvPr/>
          </p:nvSpPr>
          <p:spPr>
            <a:xfrm>
              <a:off x="8815069" y="1316989"/>
              <a:ext cx="1915160" cy="535940"/>
            </a:xfrm>
            <a:custGeom>
              <a:rect b="b" l="l" r="r" t="t"/>
              <a:pathLst>
                <a:path extrusionOk="0" h="535939" w="1915159">
                  <a:moveTo>
                    <a:pt x="1647189" y="0"/>
                  </a:moveTo>
                  <a:lnTo>
                    <a:pt x="0" y="0"/>
                  </a:lnTo>
                  <a:lnTo>
                    <a:pt x="0" y="535939"/>
                  </a:lnTo>
                  <a:lnTo>
                    <a:pt x="1647189" y="535939"/>
                  </a:lnTo>
                  <a:lnTo>
                    <a:pt x="1915159" y="267970"/>
                  </a:lnTo>
                  <a:lnTo>
                    <a:pt x="1647189" y="0"/>
                  </a:lnTo>
                  <a:close/>
                </a:path>
              </a:pathLst>
            </a:custGeom>
            <a:solidFill>
              <a:srgbClr val="8496A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33"/>
            <p:cNvSpPr/>
            <p:nvPr/>
          </p:nvSpPr>
          <p:spPr>
            <a:xfrm>
              <a:off x="8815069" y="1316989"/>
              <a:ext cx="1915160" cy="535940"/>
            </a:xfrm>
            <a:custGeom>
              <a:rect b="b" l="l" r="r" t="t"/>
              <a:pathLst>
                <a:path extrusionOk="0" h="535939" w="1915159">
                  <a:moveTo>
                    <a:pt x="0" y="0"/>
                  </a:moveTo>
                  <a:lnTo>
                    <a:pt x="1647189" y="0"/>
                  </a:lnTo>
                  <a:lnTo>
                    <a:pt x="1915159" y="267970"/>
                  </a:lnTo>
                  <a:lnTo>
                    <a:pt x="1647189" y="535939"/>
                  </a:lnTo>
                  <a:lnTo>
                    <a:pt x="0" y="535939"/>
                  </a:lnTo>
                  <a:lnTo>
                    <a:pt x="0" y="0"/>
                  </a:lnTo>
                  <a:close/>
                </a:path>
              </a:pathLst>
            </a:custGeom>
            <a:noFill/>
            <a:ln cap="flat" cmpd="sng" w="12675">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6" name="Google Shape;416;p33"/>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grpSp>
        <p:nvGrpSpPr>
          <p:cNvPr id="417" name="Google Shape;417;p33"/>
          <p:cNvGrpSpPr/>
          <p:nvPr/>
        </p:nvGrpSpPr>
        <p:grpSpPr>
          <a:xfrm>
            <a:off x="7033261" y="1294320"/>
            <a:ext cx="2260600" cy="535940"/>
            <a:chOff x="6887209" y="1306830"/>
            <a:chExt cx="2260600" cy="535940"/>
          </a:xfrm>
        </p:grpSpPr>
        <p:sp>
          <p:nvSpPr>
            <p:cNvPr id="418" name="Google Shape;418;p33"/>
            <p:cNvSpPr/>
            <p:nvPr/>
          </p:nvSpPr>
          <p:spPr>
            <a:xfrm>
              <a:off x="6887209" y="1306830"/>
              <a:ext cx="2260600" cy="535940"/>
            </a:xfrm>
            <a:custGeom>
              <a:rect b="b" l="l" r="r" t="t"/>
              <a:pathLst>
                <a:path extrusionOk="0" h="535939" w="2260600">
                  <a:moveTo>
                    <a:pt x="1992630" y="0"/>
                  </a:moveTo>
                  <a:lnTo>
                    <a:pt x="0" y="0"/>
                  </a:lnTo>
                  <a:lnTo>
                    <a:pt x="0" y="535940"/>
                  </a:lnTo>
                  <a:lnTo>
                    <a:pt x="1992630" y="535940"/>
                  </a:lnTo>
                  <a:lnTo>
                    <a:pt x="2260600" y="267970"/>
                  </a:lnTo>
                  <a:lnTo>
                    <a:pt x="1992630" y="0"/>
                  </a:lnTo>
                  <a:close/>
                </a:path>
              </a:pathLst>
            </a:custGeom>
            <a:solidFill>
              <a:srgbClr val="76707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33"/>
            <p:cNvSpPr/>
            <p:nvPr/>
          </p:nvSpPr>
          <p:spPr>
            <a:xfrm>
              <a:off x="6887209" y="1306830"/>
              <a:ext cx="2260600" cy="535940"/>
            </a:xfrm>
            <a:custGeom>
              <a:rect b="b" l="l" r="r" t="t"/>
              <a:pathLst>
                <a:path extrusionOk="0" h="535939" w="2260600">
                  <a:moveTo>
                    <a:pt x="0" y="0"/>
                  </a:moveTo>
                  <a:lnTo>
                    <a:pt x="1992630" y="0"/>
                  </a:lnTo>
                  <a:lnTo>
                    <a:pt x="2260600" y="267970"/>
                  </a:lnTo>
                  <a:lnTo>
                    <a:pt x="1992630" y="535940"/>
                  </a:lnTo>
                  <a:lnTo>
                    <a:pt x="0" y="535940"/>
                  </a:lnTo>
                  <a:lnTo>
                    <a:pt x="0" y="0"/>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20" name="Google Shape;420;p33"/>
          <p:cNvSpPr txBox="1"/>
          <p:nvPr/>
        </p:nvSpPr>
        <p:spPr>
          <a:xfrm>
            <a:off x="7533896" y="1442593"/>
            <a:ext cx="1123315"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PROMOTION</a:t>
            </a:r>
            <a:endParaRPr sz="1400">
              <a:solidFill>
                <a:srgbClr val="000000"/>
              </a:solidFill>
              <a:latin typeface="Calibri"/>
              <a:ea typeface="Calibri"/>
              <a:cs typeface="Calibri"/>
              <a:sym typeface="Calibri"/>
            </a:endParaRPr>
          </a:p>
        </p:txBody>
      </p:sp>
      <p:grpSp>
        <p:nvGrpSpPr>
          <p:cNvPr id="421" name="Google Shape;421;p33"/>
          <p:cNvGrpSpPr/>
          <p:nvPr/>
        </p:nvGrpSpPr>
        <p:grpSpPr>
          <a:xfrm>
            <a:off x="355031" y="2002473"/>
            <a:ext cx="2862580" cy="4363720"/>
            <a:chOff x="897889" y="1941829"/>
            <a:chExt cx="2862580" cy="4363720"/>
          </a:xfrm>
        </p:grpSpPr>
        <p:sp>
          <p:nvSpPr>
            <p:cNvPr id="422" name="Google Shape;422;p33"/>
            <p:cNvSpPr/>
            <p:nvPr/>
          </p:nvSpPr>
          <p:spPr>
            <a:xfrm>
              <a:off x="897889" y="1941829"/>
              <a:ext cx="2862580" cy="4363720"/>
            </a:xfrm>
            <a:custGeom>
              <a:rect b="b" l="l" r="r" t="t"/>
              <a:pathLst>
                <a:path extrusionOk="0" h="4363720" w="2862579">
                  <a:moveTo>
                    <a:pt x="2385441" y="0"/>
                  </a:moveTo>
                  <a:lnTo>
                    <a:pt x="477138" y="0"/>
                  </a:lnTo>
                  <a:lnTo>
                    <a:pt x="428352" y="2463"/>
                  </a:lnTo>
                  <a:lnTo>
                    <a:pt x="380976" y="9693"/>
                  </a:lnTo>
                  <a:lnTo>
                    <a:pt x="335249" y="21450"/>
                  </a:lnTo>
                  <a:lnTo>
                    <a:pt x="291411" y="37494"/>
                  </a:lnTo>
                  <a:lnTo>
                    <a:pt x="249702" y="57586"/>
                  </a:lnTo>
                  <a:lnTo>
                    <a:pt x="210362" y="81485"/>
                  </a:lnTo>
                  <a:lnTo>
                    <a:pt x="173630" y="108952"/>
                  </a:lnTo>
                  <a:lnTo>
                    <a:pt x="139747" y="139747"/>
                  </a:lnTo>
                  <a:lnTo>
                    <a:pt x="108952" y="173630"/>
                  </a:lnTo>
                  <a:lnTo>
                    <a:pt x="81485" y="210362"/>
                  </a:lnTo>
                  <a:lnTo>
                    <a:pt x="57586" y="249702"/>
                  </a:lnTo>
                  <a:lnTo>
                    <a:pt x="37494" y="291411"/>
                  </a:lnTo>
                  <a:lnTo>
                    <a:pt x="21450" y="335249"/>
                  </a:lnTo>
                  <a:lnTo>
                    <a:pt x="9693" y="380976"/>
                  </a:lnTo>
                  <a:lnTo>
                    <a:pt x="2463" y="428352"/>
                  </a:lnTo>
                  <a:lnTo>
                    <a:pt x="0" y="477139"/>
                  </a:lnTo>
                  <a:lnTo>
                    <a:pt x="0" y="3886606"/>
                  </a:lnTo>
                  <a:lnTo>
                    <a:pt x="2463" y="3935388"/>
                  </a:lnTo>
                  <a:lnTo>
                    <a:pt x="9693" y="3982760"/>
                  </a:lnTo>
                  <a:lnTo>
                    <a:pt x="21450" y="4028484"/>
                  </a:lnTo>
                  <a:lnTo>
                    <a:pt x="37494" y="4072319"/>
                  </a:lnTo>
                  <a:lnTo>
                    <a:pt x="57586" y="4114025"/>
                  </a:lnTo>
                  <a:lnTo>
                    <a:pt x="81485" y="4153363"/>
                  </a:lnTo>
                  <a:lnTo>
                    <a:pt x="108952" y="4190093"/>
                  </a:lnTo>
                  <a:lnTo>
                    <a:pt x="139747" y="4223975"/>
                  </a:lnTo>
                  <a:lnTo>
                    <a:pt x="173630" y="4254769"/>
                  </a:lnTo>
                  <a:lnTo>
                    <a:pt x="210362" y="4282235"/>
                  </a:lnTo>
                  <a:lnTo>
                    <a:pt x="249702" y="4306134"/>
                  </a:lnTo>
                  <a:lnTo>
                    <a:pt x="291411" y="4326225"/>
                  </a:lnTo>
                  <a:lnTo>
                    <a:pt x="335249" y="4342269"/>
                  </a:lnTo>
                  <a:lnTo>
                    <a:pt x="380976" y="4354026"/>
                  </a:lnTo>
                  <a:lnTo>
                    <a:pt x="428352" y="4361256"/>
                  </a:lnTo>
                  <a:lnTo>
                    <a:pt x="477138" y="4363720"/>
                  </a:lnTo>
                  <a:lnTo>
                    <a:pt x="2385441" y="4363720"/>
                  </a:lnTo>
                  <a:lnTo>
                    <a:pt x="2434227" y="4361256"/>
                  </a:lnTo>
                  <a:lnTo>
                    <a:pt x="2481603" y="4354026"/>
                  </a:lnTo>
                  <a:lnTo>
                    <a:pt x="2527330" y="4342269"/>
                  </a:lnTo>
                  <a:lnTo>
                    <a:pt x="2571168" y="4326225"/>
                  </a:lnTo>
                  <a:lnTo>
                    <a:pt x="2612877" y="4306134"/>
                  </a:lnTo>
                  <a:lnTo>
                    <a:pt x="2652217" y="4282235"/>
                  </a:lnTo>
                  <a:lnTo>
                    <a:pt x="2688949" y="4254769"/>
                  </a:lnTo>
                  <a:lnTo>
                    <a:pt x="2722832" y="4223975"/>
                  </a:lnTo>
                  <a:lnTo>
                    <a:pt x="2753627" y="4190093"/>
                  </a:lnTo>
                  <a:lnTo>
                    <a:pt x="2781094" y="4153363"/>
                  </a:lnTo>
                  <a:lnTo>
                    <a:pt x="2804993" y="4114025"/>
                  </a:lnTo>
                  <a:lnTo>
                    <a:pt x="2825085" y="4072319"/>
                  </a:lnTo>
                  <a:lnTo>
                    <a:pt x="2841129" y="4028484"/>
                  </a:lnTo>
                  <a:lnTo>
                    <a:pt x="2852886" y="3982760"/>
                  </a:lnTo>
                  <a:lnTo>
                    <a:pt x="2860116" y="3935388"/>
                  </a:lnTo>
                  <a:lnTo>
                    <a:pt x="2862580" y="3886606"/>
                  </a:lnTo>
                  <a:lnTo>
                    <a:pt x="2862580" y="477139"/>
                  </a:lnTo>
                  <a:lnTo>
                    <a:pt x="2860116" y="428352"/>
                  </a:lnTo>
                  <a:lnTo>
                    <a:pt x="2852886" y="380976"/>
                  </a:lnTo>
                  <a:lnTo>
                    <a:pt x="2841129" y="335249"/>
                  </a:lnTo>
                  <a:lnTo>
                    <a:pt x="2825085" y="291411"/>
                  </a:lnTo>
                  <a:lnTo>
                    <a:pt x="2804993" y="249702"/>
                  </a:lnTo>
                  <a:lnTo>
                    <a:pt x="2781094" y="210362"/>
                  </a:lnTo>
                  <a:lnTo>
                    <a:pt x="2753627" y="173630"/>
                  </a:lnTo>
                  <a:lnTo>
                    <a:pt x="2722832" y="139747"/>
                  </a:lnTo>
                  <a:lnTo>
                    <a:pt x="2688949" y="108952"/>
                  </a:lnTo>
                  <a:lnTo>
                    <a:pt x="2652217" y="81485"/>
                  </a:lnTo>
                  <a:lnTo>
                    <a:pt x="2612877" y="57586"/>
                  </a:lnTo>
                  <a:lnTo>
                    <a:pt x="2571168" y="37494"/>
                  </a:lnTo>
                  <a:lnTo>
                    <a:pt x="2527330" y="21450"/>
                  </a:lnTo>
                  <a:lnTo>
                    <a:pt x="2481603" y="9693"/>
                  </a:lnTo>
                  <a:lnTo>
                    <a:pt x="2434227" y="2463"/>
                  </a:lnTo>
                  <a:lnTo>
                    <a:pt x="2385441" y="0"/>
                  </a:lnTo>
                  <a:close/>
                </a:path>
              </a:pathLst>
            </a:custGeom>
            <a:solidFill>
              <a:srgbClr val="006FC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33"/>
            <p:cNvSpPr/>
            <p:nvPr/>
          </p:nvSpPr>
          <p:spPr>
            <a:xfrm>
              <a:off x="897889" y="1941829"/>
              <a:ext cx="2862580" cy="4363720"/>
            </a:xfrm>
            <a:custGeom>
              <a:rect b="b" l="l" r="r" t="t"/>
              <a:pathLst>
                <a:path extrusionOk="0" h="4363720" w="2862579">
                  <a:moveTo>
                    <a:pt x="0" y="477139"/>
                  </a:moveTo>
                  <a:lnTo>
                    <a:pt x="2463" y="428352"/>
                  </a:lnTo>
                  <a:lnTo>
                    <a:pt x="9693" y="380976"/>
                  </a:lnTo>
                  <a:lnTo>
                    <a:pt x="21450" y="335249"/>
                  </a:lnTo>
                  <a:lnTo>
                    <a:pt x="37494" y="291411"/>
                  </a:lnTo>
                  <a:lnTo>
                    <a:pt x="57586" y="249702"/>
                  </a:lnTo>
                  <a:lnTo>
                    <a:pt x="81485" y="210362"/>
                  </a:lnTo>
                  <a:lnTo>
                    <a:pt x="108952" y="173630"/>
                  </a:lnTo>
                  <a:lnTo>
                    <a:pt x="139747" y="139747"/>
                  </a:lnTo>
                  <a:lnTo>
                    <a:pt x="173630" y="108952"/>
                  </a:lnTo>
                  <a:lnTo>
                    <a:pt x="210362" y="81485"/>
                  </a:lnTo>
                  <a:lnTo>
                    <a:pt x="249702" y="57586"/>
                  </a:lnTo>
                  <a:lnTo>
                    <a:pt x="291411" y="37494"/>
                  </a:lnTo>
                  <a:lnTo>
                    <a:pt x="335249" y="21450"/>
                  </a:lnTo>
                  <a:lnTo>
                    <a:pt x="380976" y="9693"/>
                  </a:lnTo>
                  <a:lnTo>
                    <a:pt x="428352" y="2463"/>
                  </a:lnTo>
                  <a:lnTo>
                    <a:pt x="477138" y="0"/>
                  </a:lnTo>
                  <a:lnTo>
                    <a:pt x="2385441" y="0"/>
                  </a:lnTo>
                  <a:lnTo>
                    <a:pt x="2434227" y="2463"/>
                  </a:lnTo>
                  <a:lnTo>
                    <a:pt x="2481603" y="9693"/>
                  </a:lnTo>
                  <a:lnTo>
                    <a:pt x="2527330" y="21450"/>
                  </a:lnTo>
                  <a:lnTo>
                    <a:pt x="2571168" y="37494"/>
                  </a:lnTo>
                  <a:lnTo>
                    <a:pt x="2612877" y="57586"/>
                  </a:lnTo>
                  <a:lnTo>
                    <a:pt x="2652217" y="81485"/>
                  </a:lnTo>
                  <a:lnTo>
                    <a:pt x="2688949" y="108952"/>
                  </a:lnTo>
                  <a:lnTo>
                    <a:pt x="2722832" y="139747"/>
                  </a:lnTo>
                  <a:lnTo>
                    <a:pt x="2753627" y="173630"/>
                  </a:lnTo>
                  <a:lnTo>
                    <a:pt x="2781094" y="210362"/>
                  </a:lnTo>
                  <a:lnTo>
                    <a:pt x="2804993" y="249702"/>
                  </a:lnTo>
                  <a:lnTo>
                    <a:pt x="2825085" y="291411"/>
                  </a:lnTo>
                  <a:lnTo>
                    <a:pt x="2841129" y="335249"/>
                  </a:lnTo>
                  <a:lnTo>
                    <a:pt x="2852886" y="380976"/>
                  </a:lnTo>
                  <a:lnTo>
                    <a:pt x="2860116" y="428352"/>
                  </a:lnTo>
                  <a:lnTo>
                    <a:pt x="2862580" y="477139"/>
                  </a:lnTo>
                  <a:lnTo>
                    <a:pt x="2862580" y="3886606"/>
                  </a:lnTo>
                  <a:lnTo>
                    <a:pt x="2860116" y="3935388"/>
                  </a:lnTo>
                  <a:lnTo>
                    <a:pt x="2852886" y="3982760"/>
                  </a:lnTo>
                  <a:lnTo>
                    <a:pt x="2841129" y="4028484"/>
                  </a:lnTo>
                  <a:lnTo>
                    <a:pt x="2825085" y="4072319"/>
                  </a:lnTo>
                  <a:lnTo>
                    <a:pt x="2804993" y="4114025"/>
                  </a:lnTo>
                  <a:lnTo>
                    <a:pt x="2781094" y="4153363"/>
                  </a:lnTo>
                  <a:lnTo>
                    <a:pt x="2753627" y="4190093"/>
                  </a:lnTo>
                  <a:lnTo>
                    <a:pt x="2722832" y="4223975"/>
                  </a:lnTo>
                  <a:lnTo>
                    <a:pt x="2688949" y="4254769"/>
                  </a:lnTo>
                  <a:lnTo>
                    <a:pt x="2652217" y="4282235"/>
                  </a:lnTo>
                  <a:lnTo>
                    <a:pt x="2612877" y="4306134"/>
                  </a:lnTo>
                  <a:lnTo>
                    <a:pt x="2571168" y="4326225"/>
                  </a:lnTo>
                  <a:lnTo>
                    <a:pt x="2527330" y="4342269"/>
                  </a:lnTo>
                  <a:lnTo>
                    <a:pt x="2481603" y="4354026"/>
                  </a:lnTo>
                  <a:lnTo>
                    <a:pt x="2434227" y="4361256"/>
                  </a:lnTo>
                  <a:lnTo>
                    <a:pt x="2385441" y="4363720"/>
                  </a:lnTo>
                  <a:lnTo>
                    <a:pt x="477138" y="4363720"/>
                  </a:lnTo>
                  <a:lnTo>
                    <a:pt x="428352" y="4361256"/>
                  </a:lnTo>
                  <a:lnTo>
                    <a:pt x="380976" y="4354026"/>
                  </a:lnTo>
                  <a:lnTo>
                    <a:pt x="335249" y="4342269"/>
                  </a:lnTo>
                  <a:lnTo>
                    <a:pt x="291411" y="4326225"/>
                  </a:lnTo>
                  <a:lnTo>
                    <a:pt x="249702" y="4306134"/>
                  </a:lnTo>
                  <a:lnTo>
                    <a:pt x="210362" y="4282235"/>
                  </a:lnTo>
                  <a:lnTo>
                    <a:pt x="173630" y="4254769"/>
                  </a:lnTo>
                  <a:lnTo>
                    <a:pt x="139747" y="4223975"/>
                  </a:lnTo>
                  <a:lnTo>
                    <a:pt x="108952" y="4190093"/>
                  </a:lnTo>
                  <a:lnTo>
                    <a:pt x="81485" y="4153363"/>
                  </a:lnTo>
                  <a:lnTo>
                    <a:pt x="57586" y="4114025"/>
                  </a:lnTo>
                  <a:lnTo>
                    <a:pt x="37494" y="4072319"/>
                  </a:lnTo>
                  <a:lnTo>
                    <a:pt x="21450" y="4028484"/>
                  </a:lnTo>
                  <a:lnTo>
                    <a:pt x="9693" y="3982760"/>
                  </a:lnTo>
                  <a:lnTo>
                    <a:pt x="2463" y="3935388"/>
                  </a:lnTo>
                  <a:lnTo>
                    <a:pt x="0" y="3886606"/>
                  </a:lnTo>
                  <a:lnTo>
                    <a:pt x="0" y="477139"/>
                  </a:lnTo>
                  <a:close/>
                </a:path>
              </a:pathLst>
            </a:custGeom>
            <a:noFill/>
            <a:ln cap="flat" cmpd="sng" w="12675">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33"/>
            <p:cNvSpPr/>
            <p:nvPr/>
          </p:nvSpPr>
          <p:spPr>
            <a:xfrm>
              <a:off x="1169668" y="2302314"/>
              <a:ext cx="2042160" cy="523240"/>
            </a:xfrm>
            <a:custGeom>
              <a:rect b="b" l="l" r="r" t="t"/>
              <a:pathLst>
                <a:path extrusionOk="0" h="523239" w="2042160">
                  <a:moveTo>
                    <a:pt x="1713611" y="0"/>
                  </a:moveTo>
                  <a:lnTo>
                    <a:pt x="328548" y="0"/>
                  </a:lnTo>
                  <a:lnTo>
                    <a:pt x="275249" y="3423"/>
                  </a:lnTo>
                  <a:lnTo>
                    <a:pt x="224690" y="13333"/>
                  </a:lnTo>
                  <a:lnTo>
                    <a:pt x="177548" y="29194"/>
                  </a:lnTo>
                  <a:lnTo>
                    <a:pt x="134499" y="50466"/>
                  </a:lnTo>
                  <a:lnTo>
                    <a:pt x="96218" y="76612"/>
                  </a:lnTo>
                  <a:lnTo>
                    <a:pt x="63382" y="107094"/>
                  </a:lnTo>
                  <a:lnTo>
                    <a:pt x="36666" y="141374"/>
                  </a:lnTo>
                  <a:lnTo>
                    <a:pt x="16746" y="178913"/>
                  </a:lnTo>
                  <a:lnTo>
                    <a:pt x="4299" y="219174"/>
                  </a:lnTo>
                  <a:lnTo>
                    <a:pt x="0" y="261619"/>
                  </a:lnTo>
                  <a:lnTo>
                    <a:pt x="4299" y="304065"/>
                  </a:lnTo>
                  <a:lnTo>
                    <a:pt x="16746" y="344326"/>
                  </a:lnTo>
                  <a:lnTo>
                    <a:pt x="36666" y="381865"/>
                  </a:lnTo>
                  <a:lnTo>
                    <a:pt x="63382" y="416145"/>
                  </a:lnTo>
                  <a:lnTo>
                    <a:pt x="96218" y="446627"/>
                  </a:lnTo>
                  <a:lnTo>
                    <a:pt x="134499" y="472773"/>
                  </a:lnTo>
                  <a:lnTo>
                    <a:pt x="177548" y="494045"/>
                  </a:lnTo>
                  <a:lnTo>
                    <a:pt x="224690" y="509906"/>
                  </a:lnTo>
                  <a:lnTo>
                    <a:pt x="275249" y="519816"/>
                  </a:lnTo>
                  <a:lnTo>
                    <a:pt x="328548" y="523239"/>
                  </a:lnTo>
                  <a:lnTo>
                    <a:pt x="1713611" y="523239"/>
                  </a:lnTo>
                  <a:lnTo>
                    <a:pt x="1766910" y="519816"/>
                  </a:lnTo>
                  <a:lnTo>
                    <a:pt x="1817469" y="509906"/>
                  </a:lnTo>
                  <a:lnTo>
                    <a:pt x="1864611" y="494045"/>
                  </a:lnTo>
                  <a:lnTo>
                    <a:pt x="1907660" y="472773"/>
                  </a:lnTo>
                  <a:lnTo>
                    <a:pt x="1945941" y="446627"/>
                  </a:lnTo>
                  <a:lnTo>
                    <a:pt x="1978777" y="416145"/>
                  </a:lnTo>
                  <a:lnTo>
                    <a:pt x="2005493" y="381865"/>
                  </a:lnTo>
                  <a:lnTo>
                    <a:pt x="2025413" y="344326"/>
                  </a:lnTo>
                  <a:lnTo>
                    <a:pt x="2037860" y="304065"/>
                  </a:lnTo>
                  <a:lnTo>
                    <a:pt x="2042160" y="261619"/>
                  </a:lnTo>
                  <a:lnTo>
                    <a:pt x="2037860" y="219174"/>
                  </a:lnTo>
                  <a:lnTo>
                    <a:pt x="2025413" y="178913"/>
                  </a:lnTo>
                  <a:lnTo>
                    <a:pt x="2005493" y="141374"/>
                  </a:lnTo>
                  <a:lnTo>
                    <a:pt x="1978777" y="107094"/>
                  </a:lnTo>
                  <a:lnTo>
                    <a:pt x="1945941" y="76612"/>
                  </a:lnTo>
                  <a:lnTo>
                    <a:pt x="1907660" y="50466"/>
                  </a:lnTo>
                  <a:lnTo>
                    <a:pt x="1864611" y="29194"/>
                  </a:lnTo>
                  <a:lnTo>
                    <a:pt x="1817469" y="13333"/>
                  </a:lnTo>
                  <a:lnTo>
                    <a:pt x="1766910" y="3423"/>
                  </a:lnTo>
                  <a:lnTo>
                    <a:pt x="1713611" y="0"/>
                  </a:lnTo>
                  <a:close/>
                </a:path>
              </a:pathLst>
            </a:custGeom>
            <a:solidFill>
              <a:srgbClr val="FFC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5" name="Google Shape;425;p33"/>
          <p:cNvGrpSpPr/>
          <p:nvPr/>
        </p:nvGrpSpPr>
        <p:grpSpPr>
          <a:xfrm>
            <a:off x="351790" y="1287970"/>
            <a:ext cx="3131820" cy="535940"/>
            <a:chOff x="862330" y="1294130"/>
            <a:chExt cx="3131820" cy="535940"/>
          </a:xfrm>
        </p:grpSpPr>
        <p:sp>
          <p:nvSpPr>
            <p:cNvPr id="426" name="Google Shape;426;p33"/>
            <p:cNvSpPr/>
            <p:nvPr/>
          </p:nvSpPr>
          <p:spPr>
            <a:xfrm>
              <a:off x="862330" y="1294130"/>
              <a:ext cx="3131820" cy="535940"/>
            </a:xfrm>
            <a:custGeom>
              <a:rect b="b" l="l" r="r" t="t"/>
              <a:pathLst>
                <a:path extrusionOk="0" h="535939" w="3131820">
                  <a:moveTo>
                    <a:pt x="2863849" y="0"/>
                  </a:moveTo>
                  <a:lnTo>
                    <a:pt x="0" y="0"/>
                  </a:lnTo>
                  <a:lnTo>
                    <a:pt x="0" y="535940"/>
                  </a:lnTo>
                  <a:lnTo>
                    <a:pt x="2863849" y="535940"/>
                  </a:lnTo>
                  <a:lnTo>
                    <a:pt x="3131820" y="267970"/>
                  </a:lnTo>
                  <a:lnTo>
                    <a:pt x="2863849" y="0"/>
                  </a:lnTo>
                  <a:close/>
                </a:path>
              </a:pathLst>
            </a:custGeom>
            <a:solidFill>
              <a:srgbClr val="006FC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33"/>
            <p:cNvSpPr/>
            <p:nvPr/>
          </p:nvSpPr>
          <p:spPr>
            <a:xfrm>
              <a:off x="862330" y="1294130"/>
              <a:ext cx="3131820" cy="535940"/>
            </a:xfrm>
            <a:custGeom>
              <a:rect b="b" l="l" r="r" t="t"/>
              <a:pathLst>
                <a:path extrusionOk="0" h="535939" w="3131820">
                  <a:moveTo>
                    <a:pt x="0" y="0"/>
                  </a:moveTo>
                  <a:lnTo>
                    <a:pt x="2863849" y="0"/>
                  </a:lnTo>
                  <a:lnTo>
                    <a:pt x="3131820" y="267970"/>
                  </a:lnTo>
                  <a:lnTo>
                    <a:pt x="2863849" y="535940"/>
                  </a:lnTo>
                  <a:lnTo>
                    <a:pt x="0" y="535940"/>
                  </a:lnTo>
                  <a:lnTo>
                    <a:pt x="0" y="0"/>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28" name="Google Shape;428;p33"/>
          <p:cNvSpPr txBox="1"/>
          <p:nvPr/>
        </p:nvSpPr>
        <p:spPr>
          <a:xfrm>
            <a:off x="1392555" y="1430464"/>
            <a:ext cx="908051"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PRODUCT</a:t>
            </a:r>
            <a:endParaRPr sz="1400">
              <a:solidFill>
                <a:srgbClr val="000000"/>
              </a:solidFill>
              <a:latin typeface="Calibri"/>
              <a:ea typeface="Calibri"/>
              <a:cs typeface="Calibri"/>
              <a:sym typeface="Calibri"/>
            </a:endParaRPr>
          </a:p>
        </p:txBody>
      </p:sp>
      <p:sp>
        <p:nvSpPr>
          <p:cNvPr id="429" name="Google Shape;429;p33"/>
          <p:cNvSpPr txBox="1"/>
          <p:nvPr/>
        </p:nvSpPr>
        <p:spPr>
          <a:xfrm>
            <a:off x="816675" y="2362958"/>
            <a:ext cx="1662431" cy="382156"/>
          </a:xfrm>
          <a:prstGeom prst="rect">
            <a:avLst/>
          </a:prstGeom>
          <a:noFill/>
          <a:ln>
            <a:noFill/>
          </a:ln>
        </p:spPr>
        <p:txBody>
          <a:bodyPr anchorCtr="0" anchor="t" bIns="0" lIns="0" spcFirstLastPara="1" rIns="0" wrap="square" tIns="12700">
            <a:spAutoFit/>
          </a:bodyPr>
          <a:lstStyle/>
          <a:p>
            <a:pPr indent="55883" lvl="0" marL="12701" marR="5080" rtl="0" algn="l">
              <a:spcBef>
                <a:spcPts val="0"/>
              </a:spcBef>
              <a:spcAft>
                <a:spcPts val="0"/>
              </a:spcAft>
              <a:buNone/>
            </a:pPr>
            <a:r>
              <a:rPr b="1" lang="en-US" sz="1200">
                <a:solidFill>
                  <a:srgbClr val="000000"/>
                </a:solidFill>
                <a:latin typeface="Calibri"/>
                <a:ea typeface="Calibri"/>
                <a:cs typeface="Calibri"/>
                <a:sym typeface="Calibri"/>
              </a:rPr>
              <a:t>PERATURAN KABAHARKAM        POLRI</a:t>
            </a:r>
            <a:endParaRPr sz="1200">
              <a:solidFill>
                <a:srgbClr val="000000"/>
              </a:solidFill>
              <a:latin typeface="Calibri"/>
              <a:ea typeface="Calibri"/>
              <a:cs typeface="Calibri"/>
              <a:sym typeface="Calibri"/>
            </a:endParaRPr>
          </a:p>
        </p:txBody>
      </p:sp>
      <p:sp>
        <p:nvSpPr>
          <p:cNvPr id="430" name="Google Shape;430;p33"/>
          <p:cNvSpPr txBox="1"/>
          <p:nvPr/>
        </p:nvSpPr>
        <p:spPr>
          <a:xfrm>
            <a:off x="706189" y="3340464"/>
            <a:ext cx="2042159" cy="2844368"/>
          </a:xfrm>
          <a:prstGeom prst="rect">
            <a:avLst/>
          </a:prstGeom>
          <a:noFill/>
          <a:ln>
            <a:noFill/>
          </a:ln>
        </p:spPr>
        <p:txBody>
          <a:bodyPr anchorCtr="0" anchor="t" bIns="0" lIns="0" spcFirstLastPara="1" rIns="0" wrap="square" tIns="12700">
            <a:spAutoFit/>
          </a:bodyPr>
          <a:lstStyle/>
          <a:p>
            <a:pPr indent="0" lvl="0" marL="12701" marR="0" rtl="0" algn="l">
              <a:lnSpc>
                <a:spcPct val="120000"/>
              </a:lnSpc>
              <a:spcBef>
                <a:spcPts val="0"/>
              </a:spcBef>
              <a:spcAft>
                <a:spcPts val="0"/>
              </a:spcAft>
              <a:buNone/>
            </a:pPr>
            <a:r>
              <a:rPr b="1" lang="en-US" sz="1400">
                <a:solidFill>
                  <a:srgbClr val="FFC000"/>
                </a:solidFill>
                <a:latin typeface="Arial"/>
                <a:ea typeface="Arial"/>
                <a:cs typeface="Arial"/>
                <a:sym typeface="Arial"/>
              </a:rPr>
              <a:t>DIBUAT DALAM BENTUK PERATURAN KABAHARKAM POLRI  YANG BERISI</a:t>
            </a:r>
            <a:endParaRPr/>
          </a:p>
          <a:p>
            <a:pPr indent="-342917" lvl="0" marL="355618" marR="0" rtl="0" algn="l">
              <a:lnSpc>
                <a:spcPct val="120000"/>
              </a:lnSpc>
              <a:spcBef>
                <a:spcPts val="100"/>
              </a:spcBef>
              <a:spcAft>
                <a:spcPts val="0"/>
              </a:spcAft>
              <a:buClr>
                <a:srgbClr val="FFC000"/>
              </a:buClr>
              <a:buSzPts val="1400"/>
              <a:buFont typeface="Arial"/>
              <a:buAutoNum type="alphaLcPeriod"/>
            </a:pPr>
            <a:r>
              <a:rPr b="1" lang="en-US" sz="1400">
                <a:solidFill>
                  <a:srgbClr val="FFC000"/>
                </a:solidFill>
                <a:latin typeface="Arial"/>
                <a:ea typeface="Arial"/>
                <a:cs typeface="Arial"/>
                <a:sym typeface="Arial"/>
              </a:rPr>
              <a:t>PERSONEL YANG TERLIBAT SEBAGAI KONSELOR</a:t>
            </a:r>
            <a:endParaRPr sz="1400">
              <a:solidFill>
                <a:srgbClr val="000000"/>
              </a:solidFill>
              <a:latin typeface="Arial"/>
              <a:ea typeface="Arial"/>
              <a:cs typeface="Arial"/>
              <a:sym typeface="Arial"/>
            </a:endParaRPr>
          </a:p>
          <a:p>
            <a:pPr indent="-342917" lvl="0" marL="355618" marR="0" rtl="0" algn="l">
              <a:spcBef>
                <a:spcPts val="0"/>
              </a:spcBef>
              <a:spcAft>
                <a:spcPts val="0"/>
              </a:spcAft>
              <a:buClr>
                <a:srgbClr val="FFC000"/>
              </a:buClr>
              <a:buSzPts val="1400"/>
              <a:buFont typeface="Arial"/>
              <a:buAutoNum type="alphaLcPeriod"/>
            </a:pPr>
            <a:r>
              <a:rPr b="1" lang="en-US" sz="1400">
                <a:solidFill>
                  <a:srgbClr val="FFC000"/>
                </a:solidFill>
                <a:latin typeface="Arial"/>
                <a:ea typeface="Arial"/>
                <a:cs typeface="Arial"/>
                <a:sym typeface="Arial"/>
              </a:rPr>
              <a:t>TUSI KONSELOR </a:t>
            </a:r>
            <a:endParaRPr/>
          </a:p>
          <a:p>
            <a:pPr indent="-342917" lvl="0" marL="355618" marR="0" rtl="0" algn="l">
              <a:spcBef>
                <a:spcPts val="0"/>
              </a:spcBef>
              <a:spcAft>
                <a:spcPts val="0"/>
              </a:spcAft>
              <a:buClr>
                <a:srgbClr val="FFC000"/>
              </a:buClr>
              <a:buSzPts val="1400"/>
              <a:buFont typeface="Arial"/>
              <a:buAutoNum type="alphaLcPeriod"/>
            </a:pPr>
            <a:r>
              <a:rPr b="1" lang="en-US" sz="1400">
                <a:solidFill>
                  <a:srgbClr val="FFC000"/>
                </a:solidFill>
                <a:latin typeface="Arial"/>
                <a:ea typeface="Arial"/>
                <a:cs typeface="Arial"/>
                <a:sym typeface="Arial"/>
              </a:rPr>
              <a:t>TATA CARA PENILAIAN KONSELOR</a:t>
            </a:r>
            <a:endParaRPr/>
          </a:p>
          <a:p>
            <a:pPr indent="-342917" lvl="0" marL="355618" marR="0" rtl="0" algn="l">
              <a:spcBef>
                <a:spcPts val="0"/>
              </a:spcBef>
              <a:spcAft>
                <a:spcPts val="0"/>
              </a:spcAft>
              <a:buClr>
                <a:srgbClr val="FFC000"/>
              </a:buClr>
              <a:buSzPts val="1400"/>
              <a:buFont typeface="Arial"/>
              <a:buAutoNum type="alphaLcPeriod"/>
            </a:pPr>
            <a:r>
              <a:rPr b="1" lang="en-US" sz="1400">
                <a:solidFill>
                  <a:srgbClr val="FFC000"/>
                </a:solidFill>
                <a:latin typeface="Arial"/>
                <a:ea typeface="Arial"/>
                <a:cs typeface="Arial"/>
                <a:sym typeface="Arial"/>
              </a:rPr>
              <a:t>REKOMENDASI KONSELOR</a:t>
            </a:r>
            <a:endParaRPr sz="1400">
              <a:solidFill>
                <a:srgbClr val="FFC000"/>
              </a:solidFill>
              <a:latin typeface="Arial"/>
              <a:ea typeface="Arial"/>
              <a:cs typeface="Arial"/>
              <a:sym typeface="Arial"/>
            </a:endParaRPr>
          </a:p>
          <a:p>
            <a:pPr indent="-254017" lvl="0" marL="355618" marR="0" rtl="0" algn="l">
              <a:spcBef>
                <a:spcPts val="0"/>
              </a:spcBef>
              <a:spcAft>
                <a:spcPts val="0"/>
              </a:spcAft>
              <a:buClr>
                <a:schemeClr val="dk1"/>
              </a:buClr>
              <a:buSzPts val="1400"/>
              <a:buFont typeface="Calibri"/>
              <a:buNone/>
            </a:pPr>
            <a:r>
              <a:t/>
            </a:r>
            <a:endParaRPr sz="1400">
              <a:solidFill>
                <a:srgbClr val="000000"/>
              </a:solidFill>
              <a:latin typeface="Arial"/>
              <a:ea typeface="Arial"/>
              <a:cs typeface="Arial"/>
              <a:sym typeface="Arial"/>
            </a:endParaRPr>
          </a:p>
        </p:txBody>
      </p:sp>
      <p:grpSp>
        <p:nvGrpSpPr>
          <p:cNvPr id="431" name="Google Shape;431;p33"/>
          <p:cNvGrpSpPr/>
          <p:nvPr/>
        </p:nvGrpSpPr>
        <p:grpSpPr>
          <a:xfrm>
            <a:off x="5166527" y="1297359"/>
            <a:ext cx="2210095" cy="535940"/>
            <a:chOff x="5302250" y="1294130"/>
            <a:chExt cx="1915160" cy="535940"/>
          </a:xfrm>
        </p:grpSpPr>
        <p:sp>
          <p:nvSpPr>
            <p:cNvPr id="432" name="Google Shape;432;p33"/>
            <p:cNvSpPr/>
            <p:nvPr/>
          </p:nvSpPr>
          <p:spPr>
            <a:xfrm>
              <a:off x="5302250" y="1294130"/>
              <a:ext cx="1915160" cy="535940"/>
            </a:xfrm>
            <a:custGeom>
              <a:rect b="b" l="l" r="r" t="t"/>
              <a:pathLst>
                <a:path extrusionOk="0" h="535939" w="1915159">
                  <a:moveTo>
                    <a:pt x="1647190" y="0"/>
                  </a:moveTo>
                  <a:lnTo>
                    <a:pt x="0" y="0"/>
                  </a:lnTo>
                  <a:lnTo>
                    <a:pt x="0" y="535940"/>
                  </a:lnTo>
                  <a:lnTo>
                    <a:pt x="1647190" y="535940"/>
                  </a:lnTo>
                  <a:lnTo>
                    <a:pt x="1915159" y="267970"/>
                  </a:lnTo>
                  <a:lnTo>
                    <a:pt x="1647190" y="0"/>
                  </a:lnTo>
                  <a:close/>
                </a:path>
              </a:pathLst>
            </a:custGeom>
            <a:solidFill>
              <a:srgbClr val="005F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33"/>
            <p:cNvSpPr/>
            <p:nvPr/>
          </p:nvSpPr>
          <p:spPr>
            <a:xfrm>
              <a:off x="5302250" y="1294130"/>
              <a:ext cx="1915160" cy="535940"/>
            </a:xfrm>
            <a:custGeom>
              <a:rect b="b" l="l" r="r" t="t"/>
              <a:pathLst>
                <a:path extrusionOk="0" h="535939" w="1915159">
                  <a:moveTo>
                    <a:pt x="0" y="0"/>
                  </a:moveTo>
                  <a:lnTo>
                    <a:pt x="1647190" y="0"/>
                  </a:lnTo>
                  <a:lnTo>
                    <a:pt x="1915159" y="267970"/>
                  </a:lnTo>
                  <a:lnTo>
                    <a:pt x="1647190" y="535940"/>
                  </a:lnTo>
                  <a:lnTo>
                    <a:pt x="0" y="535940"/>
                  </a:lnTo>
                  <a:lnTo>
                    <a:pt x="0" y="0"/>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4" name="Google Shape;434;p33"/>
          <p:cNvSpPr txBox="1"/>
          <p:nvPr/>
        </p:nvSpPr>
        <p:spPr>
          <a:xfrm>
            <a:off x="5771593" y="1439854"/>
            <a:ext cx="659511"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PRICE</a:t>
            </a:r>
            <a:endParaRPr sz="1400">
              <a:solidFill>
                <a:srgbClr val="000000"/>
              </a:solidFill>
              <a:latin typeface="Calibri"/>
              <a:ea typeface="Calibri"/>
              <a:cs typeface="Calibri"/>
              <a:sym typeface="Calibri"/>
            </a:endParaRPr>
          </a:p>
        </p:txBody>
      </p:sp>
      <p:grpSp>
        <p:nvGrpSpPr>
          <p:cNvPr id="435" name="Google Shape;435;p33"/>
          <p:cNvGrpSpPr/>
          <p:nvPr/>
        </p:nvGrpSpPr>
        <p:grpSpPr>
          <a:xfrm>
            <a:off x="5205411" y="1979105"/>
            <a:ext cx="2066990" cy="4363720"/>
            <a:chOff x="5411470" y="1941829"/>
            <a:chExt cx="1615440" cy="4363720"/>
          </a:xfrm>
        </p:grpSpPr>
        <p:sp>
          <p:nvSpPr>
            <p:cNvPr id="436" name="Google Shape;436;p33"/>
            <p:cNvSpPr/>
            <p:nvPr/>
          </p:nvSpPr>
          <p:spPr>
            <a:xfrm>
              <a:off x="5411470" y="1941829"/>
              <a:ext cx="1615440" cy="4363720"/>
            </a:xfrm>
            <a:custGeom>
              <a:rect b="b" l="l" r="r" t="t"/>
              <a:pathLst>
                <a:path extrusionOk="0" h="4363720" w="1615440">
                  <a:moveTo>
                    <a:pt x="1346200" y="0"/>
                  </a:moveTo>
                  <a:lnTo>
                    <a:pt x="269239" y="0"/>
                  </a:lnTo>
                  <a:lnTo>
                    <a:pt x="220838" y="4337"/>
                  </a:lnTo>
                  <a:lnTo>
                    <a:pt x="175285" y="16842"/>
                  </a:lnTo>
                  <a:lnTo>
                    <a:pt x="133340" y="36754"/>
                  </a:lnTo>
                  <a:lnTo>
                    <a:pt x="95763" y="63315"/>
                  </a:lnTo>
                  <a:lnTo>
                    <a:pt x="63315" y="95763"/>
                  </a:lnTo>
                  <a:lnTo>
                    <a:pt x="36754" y="133340"/>
                  </a:lnTo>
                  <a:lnTo>
                    <a:pt x="16842" y="175285"/>
                  </a:lnTo>
                  <a:lnTo>
                    <a:pt x="4337" y="220838"/>
                  </a:lnTo>
                  <a:lnTo>
                    <a:pt x="0" y="269240"/>
                  </a:lnTo>
                  <a:lnTo>
                    <a:pt x="0" y="4094480"/>
                  </a:lnTo>
                  <a:lnTo>
                    <a:pt x="4337" y="4142874"/>
                  </a:lnTo>
                  <a:lnTo>
                    <a:pt x="16842" y="4188424"/>
                  </a:lnTo>
                  <a:lnTo>
                    <a:pt x="36754" y="4230368"/>
                  </a:lnTo>
                  <a:lnTo>
                    <a:pt x="63315" y="4267945"/>
                  </a:lnTo>
                  <a:lnTo>
                    <a:pt x="95763" y="4300396"/>
                  </a:lnTo>
                  <a:lnTo>
                    <a:pt x="133340" y="4326959"/>
                  </a:lnTo>
                  <a:lnTo>
                    <a:pt x="175285" y="4346875"/>
                  </a:lnTo>
                  <a:lnTo>
                    <a:pt x="220838" y="4359382"/>
                  </a:lnTo>
                  <a:lnTo>
                    <a:pt x="269239" y="4363720"/>
                  </a:lnTo>
                  <a:lnTo>
                    <a:pt x="1346200" y="4363720"/>
                  </a:lnTo>
                  <a:lnTo>
                    <a:pt x="1394601" y="4359382"/>
                  </a:lnTo>
                  <a:lnTo>
                    <a:pt x="1440154" y="4346875"/>
                  </a:lnTo>
                  <a:lnTo>
                    <a:pt x="1482099" y="4326959"/>
                  </a:lnTo>
                  <a:lnTo>
                    <a:pt x="1519676" y="4300396"/>
                  </a:lnTo>
                  <a:lnTo>
                    <a:pt x="1552124" y="4267945"/>
                  </a:lnTo>
                  <a:lnTo>
                    <a:pt x="1578685" y="4230368"/>
                  </a:lnTo>
                  <a:lnTo>
                    <a:pt x="1598597" y="4188424"/>
                  </a:lnTo>
                  <a:lnTo>
                    <a:pt x="1611102" y="4142874"/>
                  </a:lnTo>
                  <a:lnTo>
                    <a:pt x="1615439" y="4094480"/>
                  </a:lnTo>
                  <a:lnTo>
                    <a:pt x="1615439" y="269240"/>
                  </a:lnTo>
                  <a:lnTo>
                    <a:pt x="1611102" y="220838"/>
                  </a:lnTo>
                  <a:lnTo>
                    <a:pt x="1598597" y="175285"/>
                  </a:lnTo>
                  <a:lnTo>
                    <a:pt x="1578685" y="133340"/>
                  </a:lnTo>
                  <a:lnTo>
                    <a:pt x="1552124" y="95763"/>
                  </a:lnTo>
                  <a:lnTo>
                    <a:pt x="1519676" y="63315"/>
                  </a:lnTo>
                  <a:lnTo>
                    <a:pt x="1482099" y="36754"/>
                  </a:lnTo>
                  <a:lnTo>
                    <a:pt x="1440154" y="16842"/>
                  </a:lnTo>
                  <a:lnTo>
                    <a:pt x="1394601" y="4337"/>
                  </a:lnTo>
                  <a:lnTo>
                    <a:pt x="1346200" y="0"/>
                  </a:lnTo>
                  <a:close/>
                </a:path>
              </a:pathLst>
            </a:custGeom>
            <a:solidFill>
              <a:srgbClr val="005F7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33"/>
            <p:cNvSpPr/>
            <p:nvPr/>
          </p:nvSpPr>
          <p:spPr>
            <a:xfrm>
              <a:off x="5411470" y="1941829"/>
              <a:ext cx="1615440" cy="4363720"/>
            </a:xfrm>
            <a:custGeom>
              <a:rect b="b" l="l" r="r" t="t"/>
              <a:pathLst>
                <a:path extrusionOk="0" h="4363720" w="1615440">
                  <a:moveTo>
                    <a:pt x="0" y="269240"/>
                  </a:moveTo>
                  <a:lnTo>
                    <a:pt x="4337" y="220838"/>
                  </a:lnTo>
                  <a:lnTo>
                    <a:pt x="16842" y="175285"/>
                  </a:lnTo>
                  <a:lnTo>
                    <a:pt x="36754" y="133340"/>
                  </a:lnTo>
                  <a:lnTo>
                    <a:pt x="63315" y="95763"/>
                  </a:lnTo>
                  <a:lnTo>
                    <a:pt x="95763" y="63315"/>
                  </a:lnTo>
                  <a:lnTo>
                    <a:pt x="133340" y="36754"/>
                  </a:lnTo>
                  <a:lnTo>
                    <a:pt x="175285" y="16842"/>
                  </a:lnTo>
                  <a:lnTo>
                    <a:pt x="220838" y="4337"/>
                  </a:lnTo>
                  <a:lnTo>
                    <a:pt x="269239" y="0"/>
                  </a:lnTo>
                  <a:lnTo>
                    <a:pt x="1346200" y="0"/>
                  </a:lnTo>
                  <a:lnTo>
                    <a:pt x="1394601" y="4337"/>
                  </a:lnTo>
                  <a:lnTo>
                    <a:pt x="1440154" y="16842"/>
                  </a:lnTo>
                  <a:lnTo>
                    <a:pt x="1482099" y="36754"/>
                  </a:lnTo>
                  <a:lnTo>
                    <a:pt x="1519676" y="63315"/>
                  </a:lnTo>
                  <a:lnTo>
                    <a:pt x="1552124" y="95763"/>
                  </a:lnTo>
                  <a:lnTo>
                    <a:pt x="1578685" y="133340"/>
                  </a:lnTo>
                  <a:lnTo>
                    <a:pt x="1598597" y="175285"/>
                  </a:lnTo>
                  <a:lnTo>
                    <a:pt x="1611102" y="220838"/>
                  </a:lnTo>
                  <a:lnTo>
                    <a:pt x="1615439" y="269240"/>
                  </a:lnTo>
                  <a:lnTo>
                    <a:pt x="1615439" y="4094480"/>
                  </a:lnTo>
                  <a:lnTo>
                    <a:pt x="1611102" y="4142874"/>
                  </a:lnTo>
                  <a:lnTo>
                    <a:pt x="1598597" y="4188424"/>
                  </a:lnTo>
                  <a:lnTo>
                    <a:pt x="1578685" y="4230368"/>
                  </a:lnTo>
                  <a:lnTo>
                    <a:pt x="1552124" y="4267945"/>
                  </a:lnTo>
                  <a:lnTo>
                    <a:pt x="1519676" y="4300396"/>
                  </a:lnTo>
                  <a:lnTo>
                    <a:pt x="1482099" y="4326959"/>
                  </a:lnTo>
                  <a:lnTo>
                    <a:pt x="1440154" y="4346875"/>
                  </a:lnTo>
                  <a:lnTo>
                    <a:pt x="1394601" y="4359382"/>
                  </a:lnTo>
                  <a:lnTo>
                    <a:pt x="1346200" y="4363720"/>
                  </a:lnTo>
                  <a:lnTo>
                    <a:pt x="269239" y="4363720"/>
                  </a:lnTo>
                  <a:lnTo>
                    <a:pt x="220838" y="4359382"/>
                  </a:lnTo>
                  <a:lnTo>
                    <a:pt x="175285" y="4346875"/>
                  </a:lnTo>
                  <a:lnTo>
                    <a:pt x="133340" y="4326959"/>
                  </a:lnTo>
                  <a:lnTo>
                    <a:pt x="95763" y="4300396"/>
                  </a:lnTo>
                  <a:lnTo>
                    <a:pt x="63315" y="4267945"/>
                  </a:lnTo>
                  <a:lnTo>
                    <a:pt x="36754" y="4230368"/>
                  </a:lnTo>
                  <a:lnTo>
                    <a:pt x="16842" y="4188424"/>
                  </a:lnTo>
                  <a:lnTo>
                    <a:pt x="4337" y="4142874"/>
                  </a:lnTo>
                  <a:lnTo>
                    <a:pt x="0" y="4094480"/>
                  </a:lnTo>
                  <a:lnTo>
                    <a:pt x="0" y="269240"/>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8" name="Google Shape;438;p33"/>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grpSp>
        <p:nvGrpSpPr>
          <p:cNvPr id="439" name="Google Shape;439;p33"/>
          <p:cNvGrpSpPr/>
          <p:nvPr/>
        </p:nvGrpSpPr>
        <p:grpSpPr>
          <a:xfrm>
            <a:off x="7328874" y="1926718"/>
            <a:ext cx="1879775" cy="4353560"/>
            <a:chOff x="7065009" y="1964689"/>
            <a:chExt cx="1750060" cy="4353560"/>
          </a:xfrm>
        </p:grpSpPr>
        <p:sp>
          <p:nvSpPr>
            <p:cNvPr id="440" name="Google Shape;440;p33"/>
            <p:cNvSpPr/>
            <p:nvPr/>
          </p:nvSpPr>
          <p:spPr>
            <a:xfrm>
              <a:off x="7065009" y="1964689"/>
              <a:ext cx="1750060" cy="4353560"/>
            </a:xfrm>
            <a:custGeom>
              <a:rect b="b" l="l" r="r" t="t"/>
              <a:pathLst>
                <a:path extrusionOk="0" h="4353560" w="1750059">
                  <a:moveTo>
                    <a:pt x="1458341" y="0"/>
                  </a:moveTo>
                  <a:lnTo>
                    <a:pt x="291719" y="0"/>
                  </a:lnTo>
                  <a:lnTo>
                    <a:pt x="244388" y="3816"/>
                  </a:lnTo>
                  <a:lnTo>
                    <a:pt x="199493" y="14867"/>
                  </a:lnTo>
                  <a:lnTo>
                    <a:pt x="157634" y="32551"/>
                  </a:lnTo>
                  <a:lnTo>
                    <a:pt x="119411" y="56270"/>
                  </a:lnTo>
                  <a:lnTo>
                    <a:pt x="85423" y="85423"/>
                  </a:lnTo>
                  <a:lnTo>
                    <a:pt x="56270" y="119411"/>
                  </a:lnTo>
                  <a:lnTo>
                    <a:pt x="32551" y="157634"/>
                  </a:lnTo>
                  <a:lnTo>
                    <a:pt x="14867" y="199493"/>
                  </a:lnTo>
                  <a:lnTo>
                    <a:pt x="3816" y="244388"/>
                  </a:lnTo>
                  <a:lnTo>
                    <a:pt x="0" y="291719"/>
                  </a:lnTo>
                  <a:lnTo>
                    <a:pt x="0" y="4061879"/>
                  </a:lnTo>
                  <a:lnTo>
                    <a:pt x="3816" y="4109190"/>
                  </a:lnTo>
                  <a:lnTo>
                    <a:pt x="14867" y="4154071"/>
                  </a:lnTo>
                  <a:lnTo>
                    <a:pt x="32551" y="4195921"/>
                  </a:lnTo>
                  <a:lnTo>
                    <a:pt x="56270" y="4234140"/>
                  </a:lnTo>
                  <a:lnTo>
                    <a:pt x="85423" y="4268127"/>
                  </a:lnTo>
                  <a:lnTo>
                    <a:pt x="119411" y="4297281"/>
                  </a:lnTo>
                  <a:lnTo>
                    <a:pt x="157634" y="4321002"/>
                  </a:lnTo>
                  <a:lnTo>
                    <a:pt x="199493" y="4338689"/>
                  </a:lnTo>
                  <a:lnTo>
                    <a:pt x="244388" y="4349742"/>
                  </a:lnTo>
                  <a:lnTo>
                    <a:pt x="291719" y="4353560"/>
                  </a:lnTo>
                  <a:lnTo>
                    <a:pt x="1458341" y="4353560"/>
                  </a:lnTo>
                  <a:lnTo>
                    <a:pt x="1505671" y="4349742"/>
                  </a:lnTo>
                  <a:lnTo>
                    <a:pt x="1550566" y="4338689"/>
                  </a:lnTo>
                  <a:lnTo>
                    <a:pt x="1592425" y="4321002"/>
                  </a:lnTo>
                  <a:lnTo>
                    <a:pt x="1630648" y="4297281"/>
                  </a:lnTo>
                  <a:lnTo>
                    <a:pt x="1664636" y="4268127"/>
                  </a:lnTo>
                  <a:lnTo>
                    <a:pt x="1693789" y="4234140"/>
                  </a:lnTo>
                  <a:lnTo>
                    <a:pt x="1717508" y="4195921"/>
                  </a:lnTo>
                  <a:lnTo>
                    <a:pt x="1735192" y="4154071"/>
                  </a:lnTo>
                  <a:lnTo>
                    <a:pt x="1746243" y="4109190"/>
                  </a:lnTo>
                  <a:lnTo>
                    <a:pt x="1750060" y="4061879"/>
                  </a:lnTo>
                  <a:lnTo>
                    <a:pt x="1750060" y="291719"/>
                  </a:lnTo>
                  <a:lnTo>
                    <a:pt x="1746243" y="244388"/>
                  </a:lnTo>
                  <a:lnTo>
                    <a:pt x="1735192" y="199493"/>
                  </a:lnTo>
                  <a:lnTo>
                    <a:pt x="1717508" y="157634"/>
                  </a:lnTo>
                  <a:lnTo>
                    <a:pt x="1693789" y="119411"/>
                  </a:lnTo>
                  <a:lnTo>
                    <a:pt x="1664636" y="85423"/>
                  </a:lnTo>
                  <a:lnTo>
                    <a:pt x="1630648" y="56270"/>
                  </a:lnTo>
                  <a:lnTo>
                    <a:pt x="1592425" y="32551"/>
                  </a:lnTo>
                  <a:lnTo>
                    <a:pt x="1550566" y="14867"/>
                  </a:lnTo>
                  <a:lnTo>
                    <a:pt x="1505671" y="3816"/>
                  </a:lnTo>
                  <a:lnTo>
                    <a:pt x="1458341" y="0"/>
                  </a:lnTo>
                  <a:close/>
                </a:path>
              </a:pathLst>
            </a:custGeom>
            <a:solidFill>
              <a:srgbClr val="76707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33"/>
            <p:cNvSpPr/>
            <p:nvPr/>
          </p:nvSpPr>
          <p:spPr>
            <a:xfrm>
              <a:off x="7065009" y="1964689"/>
              <a:ext cx="1750060" cy="4353560"/>
            </a:xfrm>
            <a:custGeom>
              <a:rect b="b" l="l" r="r" t="t"/>
              <a:pathLst>
                <a:path extrusionOk="0" h="4353560" w="1750059">
                  <a:moveTo>
                    <a:pt x="0" y="291719"/>
                  </a:moveTo>
                  <a:lnTo>
                    <a:pt x="3816" y="244388"/>
                  </a:lnTo>
                  <a:lnTo>
                    <a:pt x="14867" y="199493"/>
                  </a:lnTo>
                  <a:lnTo>
                    <a:pt x="32551" y="157634"/>
                  </a:lnTo>
                  <a:lnTo>
                    <a:pt x="56270" y="119411"/>
                  </a:lnTo>
                  <a:lnTo>
                    <a:pt x="85423" y="85423"/>
                  </a:lnTo>
                  <a:lnTo>
                    <a:pt x="119411" y="56270"/>
                  </a:lnTo>
                  <a:lnTo>
                    <a:pt x="157634" y="32551"/>
                  </a:lnTo>
                  <a:lnTo>
                    <a:pt x="199493" y="14867"/>
                  </a:lnTo>
                  <a:lnTo>
                    <a:pt x="244388" y="3816"/>
                  </a:lnTo>
                  <a:lnTo>
                    <a:pt x="291719" y="0"/>
                  </a:lnTo>
                  <a:lnTo>
                    <a:pt x="1458341" y="0"/>
                  </a:lnTo>
                  <a:lnTo>
                    <a:pt x="1505671" y="3816"/>
                  </a:lnTo>
                  <a:lnTo>
                    <a:pt x="1550566" y="14867"/>
                  </a:lnTo>
                  <a:lnTo>
                    <a:pt x="1592425" y="32551"/>
                  </a:lnTo>
                  <a:lnTo>
                    <a:pt x="1630648" y="56270"/>
                  </a:lnTo>
                  <a:lnTo>
                    <a:pt x="1664636" y="85423"/>
                  </a:lnTo>
                  <a:lnTo>
                    <a:pt x="1693789" y="119411"/>
                  </a:lnTo>
                  <a:lnTo>
                    <a:pt x="1717508" y="157634"/>
                  </a:lnTo>
                  <a:lnTo>
                    <a:pt x="1735192" y="199493"/>
                  </a:lnTo>
                  <a:lnTo>
                    <a:pt x="1746243" y="244388"/>
                  </a:lnTo>
                  <a:lnTo>
                    <a:pt x="1750060" y="291719"/>
                  </a:lnTo>
                  <a:lnTo>
                    <a:pt x="1750060" y="4061879"/>
                  </a:lnTo>
                  <a:lnTo>
                    <a:pt x="1746243" y="4109190"/>
                  </a:lnTo>
                  <a:lnTo>
                    <a:pt x="1735192" y="4154071"/>
                  </a:lnTo>
                  <a:lnTo>
                    <a:pt x="1717508" y="4195921"/>
                  </a:lnTo>
                  <a:lnTo>
                    <a:pt x="1693789" y="4234140"/>
                  </a:lnTo>
                  <a:lnTo>
                    <a:pt x="1664636" y="4268127"/>
                  </a:lnTo>
                  <a:lnTo>
                    <a:pt x="1630648" y="4297281"/>
                  </a:lnTo>
                  <a:lnTo>
                    <a:pt x="1592425" y="4321002"/>
                  </a:lnTo>
                  <a:lnTo>
                    <a:pt x="1550566" y="4338689"/>
                  </a:lnTo>
                  <a:lnTo>
                    <a:pt x="1505671" y="4349742"/>
                  </a:lnTo>
                  <a:lnTo>
                    <a:pt x="1458341" y="4353560"/>
                  </a:lnTo>
                  <a:lnTo>
                    <a:pt x="291719" y="4353560"/>
                  </a:lnTo>
                  <a:lnTo>
                    <a:pt x="244388" y="4349742"/>
                  </a:lnTo>
                  <a:lnTo>
                    <a:pt x="199493" y="4338689"/>
                  </a:lnTo>
                  <a:lnTo>
                    <a:pt x="157634" y="4321002"/>
                  </a:lnTo>
                  <a:lnTo>
                    <a:pt x="119411" y="4297281"/>
                  </a:lnTo>
                  <a:lnTo>
                    <a:pt x="85423" y="4268127"/>
                  </a:lnTo>
                  <a:lnTo>
                    <a:pt x="56270" y="4234140"/>
                  </a:lnTo>
                  <a:lnTo>
                    <a:pt x="32551" y="4195921"/>
                  </a:lnTo>
                  <a:lnTo>
                    <a:pt x="14867" y="4154071"/>
                  </a:lnTo>
                  <a:lnTo>
                    <a:pt x="3816" y="4109190"/>
                  </a:lnTo>
                  <a:lnTo>
                    <a:pt x="0" y="4061879"/>
                  </a:lnTo>
                  <a:lnTo>
                    <a:pt x="0" y="291719"/>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2" name="Google Shape;442;p33"/>
          <p:cNvSpPr txBox="1"/>
          <p:nvPr/>
        </p:nvSpPr>
        <p:spPr>
          <a:xfrm>
            <a:off x="7495231" y="2175573"/>
            <a:ext cx="1713418" cy="3388107"/>
          </a:xfrm>
          <a:prstGeom prst="rect">
            <a:avLst/>
          </a:prstGeom>
          <a:noFill/>
          <a:ln>
            <a:noFill/>
          </a:ln>
        </p:spPr>
        <p:txBody>
          <a:bodyPr anchorCtr="0" anchor="t" bIns="0" lIns="0" spcFirstLastPara="1" rIns="0" wrap="square" tIns="12700">
            <a:spAutoFit/>
          </a:bodyPr>
          <a:lstStyle/>
          <a:p>
            <a:pPr indent="0" lvl="0" marL="12701" marR="5080" rtl="0" algn="l">
              <a:spcBef>
                <a:spcPts val="0"/>
              </a:spcBef>
              <a:spcAft>
                <a:spcPts val="0"/>
              </a:spcAft>
              <a:buNone/>
            </a:pPr>
            <a:r>
              <a:rPr lang="en-US" sz="1200">
                <a:solidFill>
                  <a:srgbClr val="FFFFFF"/>
                </a:solidFill>
                <a:latin typeface="Calibri"/>
                <a:ea typeface="Calibri"/>
                <a:cs typeface="Calibri"/>
                <a:sym typeface="Calibri"/>
              </a:rPr>
              <a:t>SOSIALISASI BAIK MELALUI </a:t>
            </a:r>
            <a:r>
              <a:rPr b="1" lang="en-US" sz="1200">
                <a:solidFill>
                  <a:srgbClr val="FFFFFF"/>
                </a:solidFill>
                <a:latin typeface="Calibri"/>
                <a:ea typeface="Calibri"/>
                <a:cs typeface="Calibri"/>
                <a:sym typeface="Calibri"/>
              </a:rPr>
              <a:t>LURING  </a:t>
            </a:r>
            <a:r>
              <a:rPr lang="en-US" sz="1200">
                <a:solidFill>
                  <a:srgbClr val="FFFFFF"/>
                </a:solidFill>
                <a:latin typeface="Calibri"/>
                <a:ea typeface="Calibri"/>
                <a:cs typeface="Calibri"/>
                <a:sym typeface="Calibri"/>
              </a:rPr>
              <a:t>(DALAM BENTUK PERTEMUAN LANGSUNG ATAU TATAP MUKA) </a:t>
            </a:r>
            <a:endParaRPr/>
          </a:p>
          <a:p>
            <a:pPr indent="0" lvl="0" marL="12701" marR="5080" rtl="0" algn="l">
              <a:spcBef>
                <a:spcPts val="100"/>
              </a:spcBef>
              <a:spcAft>
                <a:spcPts val="0"/>
              </a:spcAft>
              <a:buNone/>
            </a:pPr>
            <a:r>
              <a:rPr lang="en-US" sz="1200">
                <a:solidFill>
                  <a:srgbClr val="FFFFFF"/>
                </a:solidFill>
                <a:latin typeface="Calibri"/>
                <a:ea typeface="Calibri"/>
                <a:cs typeface="Calibri"/>
                <a:sym typeface="Calibri"/>
              </a:rPr>
              <a:t>DAN </a:t>
            </a:r>
            <a:endParaRPr/>
          </a:p>
          <a:p>
            <a:pPr indent="0" lvl="0" marL="12701" marR="5080" rtl="0" algn="l">
              <a:spcBef>
                <a:spcPts val="100"/>
              </a:spcBef>
              <a:spcAft>
                <a:spcPts val="0"/>
              </a:spcAft>
              <a:buNone/>
            </a:pPr>
            <a:r>
              <a:rPr b="1" lang="en-US" sz="1200">
                <a:solidFill>
                  <a:srgbClr val="FFFFFF"/>
                </a:solidFill>
                <a:latin typeface="Calibri"/>
                <a:ea typeface="Calibri"/>
                <a:cs typeface="Calibri"/>
                <a:sym typeface="Calibri"/>
              </a:rPr>
              <a:t>DARING </a:t>
            </a:r>
            <a:r>
              <a:rPr lang="en-US" sz="1200">
                <a:solidFill>
                  <a:srgbClr val="FFFFFF"/>
                </a:solidFill>
                <a:latin typeface="Calibri"/>
                <a:ea typeface="Calibri"/>
                <a:cs typeface="Calibri"/>
                <a:sym typeface="Calibri"/>
              </a:rPr>
              <a:t>(DAPAT DILAKUKAN DENGAN MENGGUNAKAN MEDIA SOSIAL BAIK DALAM BENTUK PESAN WHATS APP MAUPUN KONSULTASI ONLINE MELALUI ZOOM MEETING)</a:t>
            </a:r>
            <a:endParaRPr/>
          </a:p>
          <a:p>
            <a:pPr indent="0" lvl="0" marL="12701" marR="5080" rtl="0" algn="l">
              <a:spcBef>
                <a:spcPts val="100"/>
              </a:spcBef>
              <a:spcAft>
                <a:spcPts val="0"/>
              </a:spcAft>
              <a:buNone/>
            </a:pPr>
            <a:r>
              <a:t/>
            </a:r>
            <a:endParaRPr b="1" sz="1200">
              <a:solidFill>
                <a:srgbClr val="FFFFFF"/>
              </a:solidFill>
              <a:latin typeface="Calibri"/>
              <a:ea typeface="Calibri"/>
              <a:cs typeface="Calibri"/>
              <a:sym typeface="Calibri"/>
            </a:endParaRPr>
          </a:p>
          <a:p>
            <a:pPr indent="0" lvl="0" marL="12701" marR="5080" rtl="0" algn="l">
              <a:spcBef>
                <a:spcPts val="100"/>
              </a:spcBef>
              <a:spcAft>
                <a:spcPts val="0"/>
              </a:spcAft>
              <a:buNone/>
            </a:pPr>
            <a:r>
              <a:rPr b="1" lang="en-US" sz="1200">
                <a:solidFill>
                  <a:srgbClr val="FFFFFF"/>
                </a:solidFill>
                <a:latin typeface="Calibri"/>
                <a:ea typeface="Calibri"/>
                <a:cs typeface="Calibri"/>
                <a:sym typeface="Calibri"/>
              </a:rPr>
              <a:t>MEMBERIKAN PESAN-PESAN YANG BERSIFAT HIMBAUAN POSITIF BERUPA KATA-KATA MOTIVASI  YANG DISAMPAIKAN LEWAT GRUP WHATS APP, TIKTOK DAN INSTAGRAM.</a:t>
            </a:r>
            <a:endParaRPr sz="1200">
              <a:solidFill>
                <a:srgbClr val="000000"/>
              </a:solidFill>
              <a:latin typeface="Calibri"/>
              <a:ea typeface="Calibri"/>
              <a:cs typeface="Calibri"/>
              <a:sym typeface="Calibri"/>
            </a:endParaRPr>
          </a:p>
        </p:txBody>
      </p:sp>
      <p:grpSp>
        <p:nvGrpSpPr>
          <p:cNvPr id="443" name="Google Shape;443;p33"/>
          <p:cNvGrpSpPr/>
          <p:nvPr/>
        </p:nvGrpSpPr>
        <p:grpSpPr>
          <a:xfrm>
            <a:off x="3210384" y="1287970"/>
            <a:ext cx="2245707" cy="535940"/>
            <a:chOff x="3719829" y="1294130"/>
            <a:chExt cx="1915160" cy="535940"/>
          </a:xfrm>
        </p:grpSpPr>
        <p:sp>
          <p:nvSpPr>
            <p:cNvPr id="444" name="Google Shape;444;p33"/>
            <p:cNvSpPr/>
            <p:nvPr/>
          </p:nvSpPr>
          <p:spPr>
            <a:xfrm>
              <a:off x="3719829" y="1294130"/>
              <a:ext cx="1915160" cy="535940"/>
            </a:xfrm>
            <a:custGeom>
              <a:rect b="b" l="l" r="r" t="t"/>
              <a:pathLst>
                <a:path extrusionOk="0" h="535939" w="1915160">
                  <a:moveTo>
                    <a:pt x="1647190" y="0"/>
                  </a:moveTo>
                  <a:lnTo>
                    <a:pt x="0" y="0"/>
                  </a:lnTo>
                  <a:lnTo>
                    <a:pt x="0" y="535940"/>
                  </a:lnTo>
                  <a:lnTo>
                    <a:pt x="1647190" y="535940"/>
                  </a:lnTo>
                  <a:lnTo>
                    <a:pt x="1915160" y="267970"/>
                  </a:lnTo>
                  <a:lnTo>
                    <a:pt x="1647190" y="0"/>
                  </a:lnTo>
                  <a:close/>
                </a:path>
              </a:pathLst>
            </a:custGeom>
            <a:solidFill>
              <a:srgbClr val="404256"/>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33"/>
            <p:cNvSpPr/>
            <p:nvPr/>
          </p:nvSpPr>
          <p:spPr>
            <a:xfrm>
              <a:off x="3719829" y="1294130"/>
              <a:ext cx="1915160" cy="535940"/>
            </a:xfrm>
            <a:custGeom>
              <a:rect b="b" l="l" r="r" t="t"/>
              <a:pathLst>
                <a:path extrusionOk="0" h="535939" w="1915160">
                  <a:moveTo>
                    <a:pt x="0" y="0"/>
                  </a:moveTo>
                  <a:lnTo>
                    <a:pt x="1647190" y="0"/>
                  </a:lnTo>
                  <a:lnTo>
                    <a:pt x="1915160" y="267970"/>
                  </a:lnTo>
                  <a:lnTo>
                    <a:pt x="1647190" y="535940"/>
                  </a:lnTo>
                  <a:lnTo>
                    <a:pt x="0" y="535940"/>
                  </a:lnTo>
                  <a:lnTo>
                    <a:pt x="0" y="0"/>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6" name="Google Shape;446;p33"/>
          <p:cNvSpPr txBox="1"/>
          <p:nvPr/>
        </p:nvSpPr>
        <p:spPr>
          <a:xfrm>
            <a:off x="3786250" y="1430464"/>
            <a:ext cx="626111"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PLACE</a:t>
            </a:r>
            <a:endParaRPr sz="1400">
              <a:solidFill>
                <a:srgbClr val="000000"/>
              </a:solidFill>
              <a:latin typeface="Calibri"/>
              <a:ea typeface="Calibri"/>
              <a:cs typeface="Calibri"/>
              <a:sym typeface="Calibri"/>
            </a:endParaRPr>
          </a:p>
        </p:txBody>
      </p:sp>
      <p:grpSp>
        <p:nvGrpSpPr>
          <p:cNvPr id="447" name="Google Shape;447;p33"/>
          <p:cNvGrpSpPr/>
          <p:nvPr/>
        </p:nvGrpSpPr>
        <p:grpSpPr>
          <a:xfrm>
            <a:off x="3447481" y="2009267"/>
            <a:ext cx="1615440" cy="4351020"/>
            <a:chOff x="3793490" y="1954529"/>
            <a:chExt cx="1615440" cy="4351020"/>
          </a:xfrm>
        </p:grpSpPr>
        <p:sp>
          <p:nvSpPr>
            <p:cNvPr id="448" name="Google Shape;448;p33"/>
            <p:cNvSpPr/>
            <p:nvPr/>
          </p:nvSpPr>
          <p:spPr>
            <a:xfrm>
              <a:off x="3793490" y="1954529"/>
              <a:ext cx="1615440" cy="4351020"/>
            </a:xfrm>
            <a:custGeom>
              <a:rect b="b" l="l" r="r" t="t"/>
              <a:pathLst>
                <a:path extrusionOk="0" h="4351020" w="1615439">
                  <a:moveTo>
                    <a:pt x="1346200" y="0"/>
                  </a:moveTo>
                  <a:lnTo>
                    <a:pt x="269239" y="0"/>
                  </a:lnTo>
                  <a:lnTo>
                    <a:pt x="220838" y="4337"/>
                  </a:lnTo>
                  <a:lnTo>
                    <a:pt x="175285" y="16842"/>
                  </a:lnTo>
                  <a:lnTo>
                    <a:pt x="133340" y="36754"/>
                  </a:lnTo>
                  <a:lnTo>
                    <a:pt x="95763" y="63315"/>
                  </a:lnTo>
                  <a:lnTo>
                    <a:pt x="63315" y="95763"/>
                  </a:lnTo>
                  <a:lnTo>
                    <a:pt x="36754" y="133340"/>
                  </a:lnTo>
                  <a:lnTo>
                    <a:pt x="16842" y="175285"/>
                  </a:lnTo>
                  <a:lnTo>
                    <a:pt x="4337" y="220838"/>
                  </a:lnTo>
                  <a:lnTo>
                    <a:pt x="0" y="269240"/>
                  </a:lnTo>
                  <a:lnTo>
                    <a:pt x="0" y="4081780"/>
                  </a:lnTo>
                  <a:lnTo>
                    <a:pt x="4337" y="4130174"/>
                  </a:lnTo>
                  <a:lnTo>
                    <a:pt x="16842" y="4175724"/>
                  </a:lnTo>
                  <a:lnTo>
                    <a:pt x="36754" y="4217668"/>
                  </a:lnTo>
                  <a:lnTo>
                    <a:pt x="63315" y="4255245"/>
                  </a:lnTo>
                  <a:lnTo>
                    <a:pt x="95763" y="4287696"/>
                  </a:lnTo>
                  <a:lnTo>
                    <a:pt x="133340" y="4314259"/>
                  </a:lnTo>
                  <a:lnTo>
                    <a:pt x="175285" y="4334175"/>
                  </a:lnTo>
                  <a:lnTo>
                    <a:pt x="220838" y="4346682"/>
                  </a:lnTo>
                  <a:lnTo>
                    <a:pt x="269239" y="4351020"/>
                  </a:lnTo>
                  <a:lnTo>
                    <a:pt x="1346200" y="4351020"/>
                  </a:lnTo>
                  <a:lnTo>
                    <a:pt x="1394601" y="4346682"/>
                  </a:lnTo>
                  <a:lnTo>
                    <a:pt x="1440154" y="4334175"/>
                  </a:lnTo>
                  <a:lnTo>
                    <a:pt x="1482099" y="4314259"/>
                  </a:lnTo>
                  <a:lnTo>
                    <a:pt x="1519676" y="4287696"/>
                  </a:lnTo>
                  <a:lnTo>
                    <a:pt x="1552124" y="4255245"/>
                  </a:lnTo>
                  <a:lnTo>
                    <a:pt x="1578685" y="4217668"/>
                  </a:lnTo>
                  <a:lnTo>
                    <a:pt x="1598597" y="4175724"/>
                  </a:lnTo>
                  <a:lnTo>
                    <a:pt x="1611102" y="4130174"/>
                  </a:lnTo>
                  <a:lnTo>
                    <a:pt x="1615439" y="4081780"/>
                  </a:lnTo>
                  <a:lnTo>
                    <a:pt x="1615439" y="269240"/>
                  </a:lnTo>
                  <a:lnTo>
                    <a:pt x="1611102" y="220838"/>
                  </a:lnTo>
                  <a:lnTo>
                    <a:pt x="1598597" y="175285"/>
                  </a:lnTo>
                  <a:lnTo>
                    <a:pt x="1578685" y="133340"/>
                  </a:lnTo>
                  <a:lnTo>
                    <a:pt x="1552124" y="95763"/>
                  </a:lnTo>
                  <a:lnTo>
                    <a:pt x="1519676" y="63315"/>
                  </a:lnTo>
                  <a:lnTo>
                    <a:pt x="1482099" y="36754"/>
                  </a:lnTo>
                  <a:lnTo>
                    <a:pt x="1440154" y="16842"/>
                  </a:lnTo>
                  <a:lnTo>
                    <a:pt x="1394601" y="4337"/>
                  </a:lnTo>
                  <a:lnTo>
                    <a:pt x="1346200" y="0"/>
                  </a:lnTo>
                  <a:close/>
                </a:path>
              </a:pathLst>
            </a:custGeom>
            <a:solidFill>
              <a:srgbClr val="404256"/>
            </a:solid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BAHARKAM POLRI DAN KORPS JAJARAN</a:t>
              </a:r>
              <a:endParaRPr sz="1800">
                <a:solidFill>
                  <a:schemeClr val="lt1"/>
                </a:solidFill>
                <a:latin typeface="Calibri"/>
                <a:ea typeface="Calibri"/>
                <a:cs typeface="Calibri"/>
                <a:sym typeface="Calibri"/>
              </a:endParaRPr>
            </a:p>
          </p:txBody>
        </p:sp>
        <p:sp>
          <p:nvSpPr>
            <p:cNvPr id="449" name="Google Shape;449;p33"/>
            <p:cNvSpPr/>
            <p:nvPr/>
          </p:nvSpPr>
          <p:spPr>
            <a:xfrm>
              <a:off x="3793490" y="1954529"/>
              <a:ext cx="1615440" cy="4351020"/>
            </a:xfrm>
            <a:custGeom>
              <a:rect b="b" l="l" r="r" t="t"/>
              <a:pathLst>
                <a:path extrusionOk="0" h="4351020" w="1615439">
                  <a:moveTo>
                    <a:pt x="0" y="269240"/>
                  </a:moveTo>
                  <a:lnTo>
                    <a:pt x="4337" y="220838"/>
                  </a:lnTo>
                  <a:lnTo>
                    <a:pt x="16842" y="175285"/>
                  </a:lnTo>
                  <a:lnTo>
                    <a:pt x="36754" y="133340"/>
                  </a:lnTo>
                  <a:lnTo>
                    <a:pt x="63315" y="95763"/>
                  </a:lnTo>
                  <a:lnTo>
                    <a:pt x="95763" y="63315"/>
                  </a:lnTo>
                  <a:lnTo>
                    <a:pt x="133340" y="36754"/>
                  </a:lnTo>
                  <a:lnTo>
                    <a:pt x="175285" y="16842"/>
                  </a:lnTo>
                  <a:lnTo>
                    <a:pt x="220838" y="4337"/>
                  </a:lnTo>
                  <a:lnTo>
                    <a:pt x="269239" y="0"/>
                  </a:lnTo>
                  <a:lnTo>
                    <a:pt x="1346200" y="0"/>
                  </a:lnTo>
                  <a:lnTo>
                    <a:pt x="1394601" y="4337"/>
                  </a:lnTo>
                  <a:lnTo>
                    <a:pt x="1440154" y="16842"/>
                  </a:lnTo>
                  <a:lnTo>
                    <a:pt x="1482099" y="36754"/>
                  </a:lnTo>
                  <a:lnTo>
                    <a:pt x="1519676" y="63315"/>
                  </a:lnTo>
                  <a:lnTo>
                    <a:pt x="1552124" y="95763"/>
                  </a:lnTo>
                  <a:lnTo>
                    <a:pt x="1578685" y="133340"/>
                  </a:lnTo>
                  <a:lnTo>
                    <a:pt x="1598597" y="175285"/>
                  </a:lnTo>
                  <a:lnTo>
                    <a:pt x="1611102" y="220838"/>
                  </a:lnTo>
                  <a:lnTo>
                    <a:pt x="1615439" y="269240"/>
                  </a:lnTo>
                  <a:lnTo>
                    <a:pt x="1615439" y="4081780"/>
                  </a:lnTo>
                  <a:lnTo>
                    <a:pt x="1611102" y="4130174"/>
                  </a:lnTo>
                  <a:lnTo>
                    <a:pt x="1598597" y="4175724"/>
                  </a:lnTo>
                  <a:lnTo>
                    <a:pt x="1578685" y="4217668"/>
                  </a:lnTo>
                  <a:lnTo>
                    <a:pt x="1552124" y="4255245"/>
                  </a:lnTo>
                  <a:lnTo>
                    <a:pt x="1519676" y="4287696"/>
                  </a:lnTo>
                  <a:lnTo>
                    <a:pt x="1482099" y="4314259"/>
                  </a:lnTo>
                  <a:lnTo>
                    <a:pt x="1440154" y="4334175"/>
                  </a:lnTo>
                  <a:lnTo>
                    <a:pt x="1394601" y="4346682"/>
                  </a:lnTo>
                  <a:lnTo>
                    <a:pt x="1346200" y="4351020"/>
                  </a:lnTo>
                  <a:lnTo>
                    <a:pt x="269239" y="4351020"/>
                  </a:lnTo>
                  <a:lnTo>
                    <a:pt x="220838" y="4346682"/>
                  </a:lnTo>
                  <a:lnTo>
                    <a:pt x="175285" y="4334175"/>
                  </a:lnTo>
                  <a:lnTo>
                    <a:pt x="133340" y="4314259"/>
                  </a:lnTo>
                  <a:lnTo>
                    <a:pt x="95763" y="4287696"/>
                  </a:lnTo>
                  <a:lnTo>
                    <a:pt x="63315" y="4255245"/>
                  </a:lnTo>
                  <a:lnTo>
                    <a:pt x="36754" y="4217668"/>
                  </a:lnTo>
                  <a:lnTo>
                    <a:pt x="16842" y="4175724"/>
                  </a:lnTo>
                  <a:lnTo>
                    <a:pt x="4337" y="4130174"/>
                  </a:lnTo>
                  <a:lnTo>
                    <a:pt x="0" y="4081780"/>
                  </a:lnTo>
                  <a:lnTo>
                    <a:pt x="0" y="269240"/>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0" name="Google Shape;450;p33"/>
          <p:cNvGrpSpPr/>
          <p:nvPr/>
        </p:nvGrpSpPr>
        <p:grpSpPr>
          <a:xfrm>
            <a:off x="9324103" y="1916686"/>
            <a:ext cx="2043191" cy="4353560"/>
            <a:chOff x="8878569" y="1969770"/>
            <a:chExt cx="1615440" cy="4353560"/>
          </a:xfrm>
        </p:grpSpPr>
        <p:sp>
          <p:nvSpPr>
            <p:cNvPr id="451" name="Google Shape;451;p33"/>
            <p:cNvSpPr/>
            <p:nvPr/>
          </p:nvSpPr>
          <p:spPr>
            <a:xfrm>
              <a:off x="8878569" y="1969770"/>
              <a:ext cx="1615440" cy="4353560"/>
            </a:xfrm>
            <a:custGeom>
              <a:rect b="b" l="l" r="r" t="t"/>
              <a:pathLst>
                <a:path extrusionOk="0" h="4353560" w="1615440">
                  <a:moveTo>
                    <a:pt x="1346200" y="0"/>
                  </a:moveTo>
                  <a:lnTo>
                    <a:pt x="269239" y="0"/>
                  </a:lnTo>
                  <a:lnTo>
                    <a:pt x="220838" y="4337"/>
                  </a:lnTo>
                  <a:lnTo>
                    <a:pt x="175285" y="16842"/>
                  </a:lnTo>
                  <a:lnTo>
                    <a:pt x="133340" y="36754"/>
                  </a:lnTo>
                  <a:lnTo>
                    <a:pt x="95763" y="63315"/>
                  </a:lnTo>
                  <a:lnTo>
                    <a:pt x="63315" y="95763"/>
                  </a:lnTo>
                  <a:lnTo>
                    <a:pt x="36754" y="133340"/>
                  </a:lnTo>
                  <a:lnTo>
                    <a:pt x="16842" y="175285"/>
                  </a:lnTo>
                  <a:lnTo>
                    <a:pt x="4337" y="220838"/>
                  </a:lnTo>
                  <a:lnTo>
                    <a:pt x="0" y="269239"/>
                  </a:lnTo>
                  <a:lnTo>
                    <a:pt x="0" y="4084319"/>
                  </a:lnTo>
                  <a:lnTo>
                    <a:pt x="4337" y="4132714"/>
                  </a:lnTo>
                  <a:lnTo>
                    <a:pt x="16842" y="4178264"/>
                  </a:lnTo>
                  <a:lnTo>
                    <a:pt x="36754" y="4220208"/>
                  </a:lnTo>
                  <a:lnTo>
                    <a:pt x="63315" y="4257785"/>
                  </a:lnTo>
                  <a:lnTo>
                    <a:pt x="95763" y="4290236"/>
                  </a:lnTo>
                  <a:lnTo>
                    <a:pt x="133340" y="4316799"/>
                  </a:lnTo>
                  <a:lnTo>
                    <a:pt x="175285" y="4336715"/>
                  </a:lnTo>
                  <a:lnTo>
                    <a:pt x="220838" y="4349222"/>
                  </a:lnTo>
                  <a:lnTo>
                    <a:pt x="269239" y="4353559"/>
                  </a:lnTo>
                  <a:lnTo>
                    <a:pt x="1346200" y="4353559"/>
                  </a:lnTo>
                  <a:lnTo>
                    <a:pt x="1394601" y="4349222"/>
                  </a:lnTo>
                  <a:lnTo>
                    <a:pt x="1440154" y="4336715"/>
                  </a:lnTo>
                  <a:lnTo>
                    <a:pt x="1482099" y="4316799"/>
                  </a:lnTo>
                  <a:lnTo>
                    <a:pt x="1519676" y="4290236"/>
                  </a:lnTo>
                  <a:lnTo>
                    <a:pt x="1552124" y="4257785"/>
                  </a:lnTo>
                  <a:lnTo>
                    <a:pt x="1578685" y="4220208"/>
                  </a:lnTo>
                  <a:lnTo>
                    <a:pt x="1598597" y="4178264"/>
                  </a:lnTo>
                  <a:lnTo>
                    <a:pt x="1611102" y="4132714"/>
                  </a:lnTo>
                  <a:lnTo>
                    <a:pt x="1615439" y="4084319"/>
                  </a:lnTo>
                  <a:lnTo>
                    <a:pt x="1615439" y="269239"/>
                  </a:lnTo>
                  <a:lnTo>
                    <a:pt x="1611102" y="220838"/>
                  </a:lnTo>
                  <a:lnTo>
                    <a:pt x="1598597" y="175285"/>
                  </a:lnTo>
                  <a:lnTo>
                    <a:pt x="1578685" y="133340"/>
                  </a:lnTo>
                  <a:lnTo>
                    <a:pt x="1552124" y="95763"/>
                  </a:lnTo>
                  <a:lnTo>
                    <a:pt x="1519676" y="63315"/>
                  </a:lnTo>
                  <a:lnTo>
                    <a:pt x="1482099" y="36754"/>
                  </a:lnTo>
                  <a:lnTo>
                    <a:pt x="1440154" y="16842"/>
                  </a:lnTo>
                  <a:lnTo>
                    <a:pt x="1394601" y="4337"/>
                  </a:lnTo>
                  <a:lnTo>
                    <a:pt x="1346200" y="0"/>
                  </a:lnTo>
                  <a:close/>
                </a:path>
              </a:pathLst>
            </a:custGeom>
            <a:solidFill>
              <a:srgbClr val="ACB8C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33"/>
            <p:cNvSpPr/>
            <p:nvPr/>
          </p:nvSpPr>
          <p:spPr>
            <a:xfrm>
              <a:off x="8878569" y="1969770"/>
              <a:ext cx="1615440" cy="4353560"/>
            </a:xfrm>
            <a:custGeom>
              <a:rect b="b" l="l" r="r" t="t"/>
              <a:pathLst>
                <a:path extrusionOk="0" h="4353560" w="1615440">
                  <a:moveTo>
                    <a:pt x="0" y="269239"/>
                  </a:moveTo>
                  <a:lnTo>
                    <a:pt x="4337" y="220838"/>
                  </a:lnTo>
                  <a:lnTo>
                    <a:pt x="16842" y="175285"/>
                  </a:lnTo>
                  <a:lnTo>
                    <a:pt x="36754" y="133340"/>
                  </a:lnTo>
                  <a:lnTo>
                    <a:pt x="63315" y="95763"/>
                  </a:lnTo>
                  <a:lnTo>
                    <a:pt x="95763" y="63315"/>
                  </a:lnTo>
                  <a:lnTo>
                    <a:pt x="133340" y="36754"/>
                  </a:lnTo>
                  <a:lnTo>
                    <a:pt x="175285" y="16842"/>
                  </a:lnTo>
                  <a:lnTo>
                    <a:pt x="220838" y="4337"/>
                  </a:lnTo>
                  <a:lnTo>
                    <a:pt x="269239" y="0"/>
                  </a:lnTo>
                  <a:lnTo>
                    <a:pt x="1346200" y="0"/>
                  </a:lnTo>
                  <a:lnTo>
                    <a:pt x="1394601" y="4337"/>
                  </a:lnTo>
                  <a:lnTo>
                    <a:pt x="1440154" y="16842"/>
                  </a:lnTo>
                  <a:lnTo>
                    <a:pt x="1482099" y="36754"/>
                  </a:lnTo>
                  <a:lnTo>
                    <a:pt x="1519676" y="63315"/>
                  </a:lnTo>
                  <a:lnTo>
                    <a:pt x="1552124" y="95763"/>
                  </a:lnTo>
                  <a:lnTo>
                    <a:pt x="1578685" y="133340"/>
                  </a:lnTo>
                  <a:lnTo>
                    <a:pt x="1598597" y="175285"/>
                  </a:lnTo>
                  <a:lnTo>
                    <a:pt x="1611102" y="220838"/>
                  </a:lnTo>
                  <a:lnTo>
                    <a:pt x="1615439" y="269239"/>
                  </a:lnTo>
                  <a:lnTo>
                    <a:pt x="1615439" y="4084319"/>
                  </a:lnTo>
                  <a:lnTo>
                    <a:pt x="1611102" y="4132714"/>
                  </a:lnTo>
                  <a:lnTo>
                    <a:pt x="1598597" y="4178264"/>
                  </a:lnTo>
                  <a:lnTo>
                    <a:pt x="1578685" y="4220208"/>
                  </a:lnTo>
                  <a:lnTo>
                    <a:pt x="1552124" y="4257785"/>
                  </a:lnTo>
                  <a:lnTo>
                    <a:pt x="1519676" y="4290236"/>
                  </a:lnTo>
                  <a:lnTo>
                    <a:pt x="1482099" y="4316799"/>
                  </a:lnTo>
                  <a:lnTo>
                    <a:pt x="1440154" y="4336715"/>
                  </a:lnTo>
                  <a:lnTo>
                    <a:pt x="1394601" y="4349222"/>
                  </a:lnTo>
                  <a:lnTo>
                    <a:pt x="1346200" y="4353559"/>
                  </a:lnTo>
                  <a:lnTo>
                    <a:pt x="269239" y="4353559"/>
                  </a:lnTo>
                  <a:lnTo>
                    <a:pt x="220838" y="4349222"/>
                  </a:lnTo>
                  <a:lnTo>
                    <a:pt x="175285" y="4336715"/>
                  </a:lnTo>
                  <a:lnTo>
                    <a:pt x="133340" y="4316799"/>
                  </a:lnTo>
                  <a:lnTo>
                    <a:pt x="95763" y="4290236"/>
                  </a:lnTo>
                  <a:lnTo>
                    <a:pt x="63315" y="4257785"/>
                  </a:lnTo>
                  <a:lnTo>
                    <a:pt x="36754" y="4220208"/>
                  </a:lnTo>
                  <a:lnTo>
                    <a:pt x="16842" y="4178264"/>
                  </a:lnTo>
                  <a:lnTo>
                    <a:pt x="4337" y="4132714"/>
                  </a:lnTo>
                  <a:lnTo>
                    <a:pt x="0" y="4084319"/>
                  </a:lnTo>
                  <a:lnTo>
                    <a:pt x="0" y="269239"/>
                  </a:lnTo>
                  <a:close/>
                </a:path>
              </a:pathLst>
            </a:custGeom>
            <a:noFill/>
            <a:ln cap="flat" cmpd="sng" w="12700">
              <a:solidFill>
                <a:srgbClr val="0089B8"/>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53" name="Google Shape;453;p33"/>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454" name="Google Shape;454;p33"/>
          <p:cNvSpPr txBox="1"/>
          <p:nvPr>
            <p:ph type="title"/>
          </p:nvPr>
        </p:nvSpPr>
        <p:spPr>
          <a:xfrm>
            <a:off x="419582" y="341243"/>
            <a:ext cx="6134545" cy="3226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RENCANA STRATEGI MARKETING</a:t>
            </a:r>
            <a:endParaRPr b="1" sz="1600">
              <a:solidFill>
                <a:srgbClr val="FFFF00"/>
              </a:solidFill>
              <a:latin typeface="Arial Rounded"/>
              <a:ea typeface="Arial Rounded"/>
              <a:cs typeface="Arial Rounded"/>
              <a:sym typeface="Arial Rounde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34"/>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sp>
        <p:nvSpPr>
          <p:cNvPr id="460" name="Google Shape;460;p34"/>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sp>
        <p:nvSpPr>
          <p:cNvPr id="461" name="Google Shape;461;p34"/>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462" name="Google Shape;462;p34"/>
          <p:cNvSpPr txBox="1"/>
          <p:nvPr>
            <p:ph type="title"/>
          </p:nvPr>
        </p:nvSpPr>
        <p:spPr>
          <a:xfrm>
            <a:off x="140972" y="195415"/>
            <a:ext cx="6134545" cy="6273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PEMETAAN SIKAP </a:t>
            </a:r>
            <a:br>
              <a:rPr b="1" lang="en-US" sz="2200">
                <a:solidFill>
                  <a:srgbClr val="FFFF00"/>
                </a:solidFill>
                <a:latin typeface="Arial Rounded"/>
                <a:ea typeface="Arial Rounded"/>
                <a:cs typeface="Arial Rounded"/>
                <a:sym typeface="Arial Rounded"/>
              </a:rPr>
            </a:br>
            <a:r>
              <a:rPr b="1" lang="en-US" sz="2200">
                <a:solidFill>
                  <a:srgbClr val="FFFF00"/>
                </a:solidFill>
                <a:latin typeface="Arial Rounded"/>
                <a:ea typeface="Arial Rounded"/>
                <a:cs typeface="Arial Rounded"/>
                <a:sym typeface="Arial Rounded"/>
              </a:rPr>
              <a:t>PERILAKU KEPEMIMPINAN</a:t>
            </a:r>
            <a:endParaRPr b="1" sz="1600">
              <a:solidFill>
                <a:srgbClr val="FFFF00"/>
              </a:solidFill>
              <a:latin typeface="Arial Rounded"/>
              <a:ea typeface="Arial Rounded"/>
              <a:cs typeface="Arial Rounded"/>
              <a:sym typeface="Arial Rounded"/>
            </a:endParaRPr>
          </a:p>
        </p:txBody>
      </p:sp>
      <p:graphicFrame>
        <p:nvGraphicFramePr>
          <p:cNvPr id="463" name="Google Shape;463;p34"/>
          <p:cNvGraphicFramePr/>
          <p:nvPr/>
        </p:nvGraphicFramePr>
        <p:xfrm>
          <a:off x="438390" y="975554"/>
          <a:ext cx="3000000" cy="3000000"/>
        </p:xfrm>
        <a:graphic>
          <a:graphicData uri="http://schemas.openxmlformats.org/drawingml/2006/table">
            <a:tbl>
              <a:tblPr bandRow="1" firstRow="1">
                <a:noFill/>
                <a:tableStyleId>{0FE17924-C479-4F3F-818D-A948DDC5D1B3}</a:tableStyleId>
              </a:tblPr>
              <a:tblGrid>
                <a:gridCol w="1885875"/>
                <a:gridCol w="1885875"/>
                <a:gridCol w="1885875"/>
                <a:gridCol w="1885875"/>
                <a:gridCol w="1885875"/>
                <a:gridCol w="1885875"/>
              </a:tblGrid>
              <a:tr h="370850">
                <a:tc rowSpan="2">
                  <a:txBody>
                    <a:bodyPr/>
                    <a:lstStyle/>
                    <a:p>
                      <a:pPr indent="0" lvl="0" marL="0" marR="0" rtl="0" algn="ctr">
                        <a:spcBef>
                          <a:spcPts val="0"/>
                        </a:spcBef>
                        <a:spcAft>
                          <a:spcPts val="0"/>
                        </a:spcAft>
                        <a:buNone/>
                      </a:pPr>
                      <a:r>
                        <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gridSpan="5">
                  <a:txBody>
                    <a:bodyPr/>
                    <a:lstStyle/>
                    <a:p>
                      <a:pPr indent="0" lvl="0" marL="0" marR="0" rtl="0" algn="ctr">
                        <a:spcBef>
                          <a:spcPts val="0"/>
                        </a:spcBef>
                        <a:spcAft>
                          <a:spcPts val="0"/>
                        </a:spcAft>
                        <a:buNone/>
                      </a:pPr>
                      <a:r>
                        <a:rPr lang="en-US" sz="2000" u="none" cap="none" strike="noStrike"/>
                        <a:t>NILAI KOMPONEN</a:t>
                      </a:r>
                      <a:endParaRPr sz="2000" u="none" cap="none" strike="noStrike"/>
                    </a:p>
                  </a:txBody>
                  <a:tcPr marT="45725" marB="45725" marR="91450" marL="91450" anchor="ctr">
                    <a:lnL cap="flat" cmpd="sng" w="12700">
                      <a:solidFill>
                        <a:schemeClr val="dk1"/>
                      </a:solidFill>
                      <a:prstDash val="solid"/>
                      <a:round/>
                      <a:headEnd len="sm" w="sm" type="none"/>
                      <a:tailEnd len="sm" w="sm" type="none"/>
                    </a:lnL>
                    <a:lnB cap="flat" cmpd="sng" w="12700">
                      <a:solidFill>
                        <a:schemeClr val="dk1"/>
                      </a:solidFill>
                      <a:prstDash val="solid"/>
                      <a:round/>
                      <a:headEnd len="sm" w="sm" type="none"/>
                      <a:tailEnd len="sm" w="sm" type="none"/>
                    </a:lnB>
                  </a:tcPr>
                </a:tc>
                <a:tc hMerge="1"/>
                <a:tc hMerge="1"/>
                <a:tc hMerge="1"/>
                <a:tc hMerge="1"/>
              </a:tr>
              <a:tr h="292100">
                <a:tc vMerge="1"/>
                <a:tc>
                  <a:txBody>
                    <a:bodyPr/>
                    <a:lstStyle/>
                    <a:p>
                      <a:pPr indent="0" lvl="0" marL="0" marR="0" rtl="0" algn="ctr">
                        <a:spcBef>
                          <a:spcPts val="0"/>
                        </a:spcBef>
                        <a:spcAft>
                          <a:spcPts val="0"/>
                        </a:spcAft>
                        <a:buNone/>
                      </a:pPr>
                      <a:r>
                        <a:rPr lang="en-US" sz="2300" u="none" cap="none" strike="noStrike"/>
                        <a:t>SUB KOMPONEN INTEGRITAS</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SUB KOMPONEN KERJASAMA</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SUB KOMPONEN MENGELOLA PERUBAHAN</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RATA RATA TOTAL SUB KOMPONEN</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KUALIFIKASI TOTAL SUB</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92100">
                <a:tc>
                  <a:txBody>
                    <a:bodyPr/>
                    <a:lstStyle/>
                    <a:p>
                      <a:pPr indent="0" lvl="0" marL="0" marR="0" rtl="0" algn="ctr">
                        <a:spcBef>
                          <a:spcPts val="0"/>
                        </a:spcBef>
                        <a:spcAft>
                          <a:spcPts val="0"/>
                        </a:spcAft>
                        <a:buNone/>
                      </a:pPr>
                      <a:r>
                        <a:rPr lang="en-US" sz="2300" u="none" cap="none" strike="noStrike"/>
                        <a:t>PESERTA</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en-US" sz="2300" u="none" cap="none" strike="noStrike"/>
                        <a:t>8.30</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lang="en-US" sz="2300" u="none" cap="none" strike="noStrike">
                          <a:solidFill>
                            <a:srgbClr val="000000"/>
                          </a:solidFill>
                        </a:rPr>
                        <a:t>8.30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lang="en-US" sz="2300" u="none" cap="none" strike="noStrike">
                          <a:solidFill>
                            <a:srgbClr val="000000"/>
                          </a:solidFill>
                        </a:rPr>
                        <a:t>8.30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8.30</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BAIK</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92100">
                <a:tc>
                  <a:txBody>
                    <a:bodyPr/>
                    <a:lstStyle/>
                    <a:p>
                      <a:pPr indent="0" lvl="0" marL="0" marR="0" rtl="0" algn="ctr">
                        <a:spcBef>
                          <a:spcPts val="0"/>
                        </a:spcBef>
                        <a:spcAft>
                          <a:spcPts val="0"/>
                        </a:spcAft>
                        <a:buNone/>
                      </a:pPr>
                      <a:r>
                        <a:rPr lang="en-US" sz="2300" u="none" cap="none" strike="noStrike"/>
                        <a:t>MENTOR</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en-US" sz="2300" u="none" cap="none" strike="noStrike"/>
                        <a:t>9.00</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2300"/>
                        <a:buFont typeface="Calibri"/>
                        <a:buNone/>
                      </a:pPr>
                      <a:r>
                        <a:rPr lang="en-US" sz="2300" u="none" cap="none" strike="noStrike"/>
                        <a:t>8.30</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8.00</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8.43</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BAIK</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92100">
                <a:tc>
                  <a:txBody>
                    <a:bodyPr/>
                    <a:lstStyle/>
                    <a:p>
                      <a:pPr indent="0" lvl="0" marL="0" marR="0" rtl="0" algn="ctr">
                        <a:spcBef>
                          <a:spcPts val="0"/>
                        </a:spcBef>
                        <a:spcAft>
                          <a:spcPts val="0"/>
                        </a:spcAft>
                        <a:buNone/>
                      </a:pPr>
                      <a:r>
                        <a:rPr b="1" lang="en-US" sz="2300" u="none" cap="none" strike="noStrike">
                          <a:solidFill>
                            <a:schemeClr val="lt1"/>
                          </a:solidFill>
                        </a:rPr>
                        <a:t>NILAI RATA-RATA PER SUB KOMPONEN</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8.65</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8.30</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8.15</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8.36</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BAIK</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r>
              <a:tr h="292100">
                <a:tc>
                  <a:txBody>
                    <a:bodyPr/>
                    <a:lstStyle/>
                    <a:p>
                      <a:pPr indent="0" lvl="0" marL="0" marR="0" rtl="0" algn="ctr">
                        <a:spcBef>
                          <a:spcPts val="0"/>
                        </a:spcBef>
                        <a:spcAft>
                          <a:spcPts val="0"/>
                        </a:spcAft>
                        <a:buNone/>
                      </a:pPr>
                      <a:r>
                        <a:rPr b="1" lang="en-US" sz="2300" u="none" cap="none" strike="noStrike">
                          <a:solidFill>
                            <a:schemeClr val="lt1"/>
                          </a:solidFill>
                        </a:rPr>
                        <a:t>KUALIFIKASI PER SUB KOMPONEN</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BAIK</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BAIK</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BAIK</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rPr b="1" lang="en-US" sz="2300" u="none" cap="none" strike="noStrike">
                          <a:solidFill>
                            <a:schemeClr val="lt1"/>
                          </a:solidFill>
                        </a:rPr>
                        <a:t>BAIK</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c>
                  <a:txBody>
                    <a:bodyPr/>
                    <a:lstStyle/>
                    <a:p>
                      <a:pPr indent="0" lvl="0" marL="0" marR="0" rtl="0" algn="ctr">
                        <a:spcBef>
                          <a:spcPts val="0"/>
                        </a:spcBef>
                        <a:spcAft>
                          <a:spcPts val="0"/>
                        </a:spcAft>
                        <a:buNone/>
                      </a:pPr>
                      <a:r>
                        <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9900"/>
                    </a:solidFill>
                  </a:tcPr>
                </a:tc>
              </a:tr>
            </a:tbl>
          </a:graphicData>
        </a:graphic>
      </p:graphicFrame>
      <p:pic>
        <p:nvPicPr>
          <p:cNvPr id="464" name="Google Shape;464;p34"/>
          <p:cNvPicPr preferRelativeResize="0"/>
          <p:nvPr/>
        </p:nvPicPr>
        <p:blipFill rotWithShape="1">
          <a:blip r:embed="rId3">
            <a:alphaModFix/>
          </a:blip>
          <a:srcRect b="0" l="0" r="0" t="0"/>
          <a:stretch/>
        </p:blipFill>
        <p:spPr>
          <a:xfrm>
            <a:off x="438390" y="1088231"/>
            <a:ext cx="1807370" cy="180737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35"/>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sp>
        <p:nvSpPr>
          <p:cNvPr id="470" name="Google Shape;470;p35"/>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sp>
        <p:nvSpPr>
          <p:cNvPr id="471" name="Google Shape;471;p35"/>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472" name="Google Shape;472;p35"/>
          <p:cNvSpPr txBox="1"/>
          <p:nvPr>
            <p:ph type="title"/>
          </p:nvPr>
        </p:nvSpPr>
        <p:spPr>
          <a:xfrm>
            <a:off x="140972" y="195415"/>
            <a:ext cx="6134545" cy="6273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PEMETAAN SIKAP </a:t>
            </a:r>
            <a:br>
              <a:rPr b="1" lang="en-US" sz="2200">
                <a:solidFill>
                  <a:srgbClr val="FFFF00"/>
                </a:solidFill>
                <a:latin typeface="Arial Rounded"/>
                <a:ea typeface="Arial Rounded"/>
                <a:cs typeface="Arial Rounded"/>
                <a:sym typeface="Arial Rounded"/>
              </a:rPr>
            </a:br>
            <a:r>
              <a:rPr b="1" lang="en-US" sz="2200">
                <a:solidFill>
                  <a:srgbClr val="FFFF00"/>
                </a:solidFill>
                <a:latin typeface="Arial Rounded"/>
                <a:ea typeface="Arial Rounded"/>
                <a:cs typeface="Arial Rounded"/>
                <a:sym typeface="Arial Rounded"/>
              </a:rPr>
              <a:t>PERILAKU KEPEMIMPINAN</a:t>
            </a:r>
            <a:endParaRPr b="1" sz="1600">
              <a:solidFill>
                <a:srgbClr val="FFFF00"/>
              </a:solidFill>
              <a:latin typeface="Arial Rounded"/>
              <a:ea typeface="Arial Rounded"/>
              <a:cs typeface="Arial Rounded"/>
              <a:sym typeface="Arial Rounded"/>
            </a:endParaRPr>
          </a:p>
        </p:txBody>
      </p:sp>
      <p:graphicFrame>
        <p:nvGraphicFramePr>
          <p:cNvPr id="473" name="Google Shape;473;p35"/>
          <p:cNvGraphicFramePr/>
          <p:nvPr/>
        </p:nvGraphicFramePr>
        <p:xfrm>
          <a:off x="438390" y="975554"/>
          <a:ext cx="3000000" cy="3000000"/>
        </p:xfrm>
        <a:graphic>
          <a:graphicData uri="http://schemas.openxmlformats.org/drawingml/2006/table">
            <a:tbl>
              <a:tblPr bandRow="1" firstRow="1">
                <a:noFill/>
                <a:tableStyleId>{5131E184-1F2A-4344-9D10-86EA3AD636F8}</a:tableStyleId>
              </a:tblPr>
              <a:tblGrid>
                <a:gridCol w="1885875"/>
                <a:gridCol w="1885875"/>
                <a:gridCol w="1885875"/>
                <a:gridCol w="1885875"/>
                <a:gridCol w="1885875"/>
                <a:gridCol w="1885875"/>
              </a:tblGrid>
              <a:tr h="370850">
                <a:tc rowSpan="2">
                  <a:txBody>
                    <a:bodyPr/>
                    <a:lstStyle/>
                    <a:p>
                      <a:pPr indent="0" lvl="0" marL="0" marR="0" rtl="0" algn="ctr">
                        <a:spcBef>
                          <a:spcPts val="0"/>
                        </a:spcBef>
                        <a:spcAft>
                          <a:spcPts val="0"/>
                        </a:spcAft>
                        <a:buNone/>
                      </a:pPr>
                      <a:r>
                        <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gridSpan="5">
                  <a:txBody>
                    <a:bodyPr/>
                    <a:lstStyle/>
                    <a:p>
                      <a:pPr indent="0" lvl="0" marL="0" marR="0" rtl="0" algn="ctr">
                        <a:spcBef>
                          <a:spcPts val="0"/>
                        </a:spcBef>
                        <a:spcAft>
                          <a:spcPts val="0"/>
                        </a:spcAft>
                        <a:buNone/>
                      </a:pPr>
                      <a:r>
                        <a:rPr lang="en-US" sz="2000" u="none" cap="none" strike="noStrike"/>
                        <a:t>NILAI KOMPONEN</a:t>
                      </a:r>
                      <a:endParaRPr sz="2000" u="none" cap="none" strike="noStrike"/>
                    </a:p>
                  </a:txBody>
                  <a:tcPr marT="45725" marB="45725" marR="91450" marL="91450" anchor="ctr">
                    <a:lnL cap="flat" cmpd="sng" w="12700">
                      <a:solidFill>
                        <a:schemeClr val="dk1"/>
                      </a:solidFill>
                      <a:prstDash val="solid"/>
                      <a:round/>
                      <a:headEnd len="sm" w="sm" type="none"/>
                      <a:tailEnd len="sm" w="sm" type="none"/>
                    </a:lnL>
                    <a:lnB cap="flat" cmpd="sng" w="12700">
                      <a:solidFill>
                        <a:schemeClr val="dk1"/>
                      </a:solidFill>
                      <a:prstDash val="solid"/>
                      <a:round/>
                      <a:headEnd len="sm" w="sm" type="none"/>
                      <a:tailEnd len="sm" w="sm" type="none"/>
                    </a:lnB>
                  </a:tcPr>
                </a:tc>
                <a:tc hMerge="1"/>
                <a:tc hMerge="1"/>
                <a:tc hMerge="1"/>
                <a:tc hMerge="1"/>
              </a:tr>
              <a:tr h="292100">
                <a:tc vMerge="1"/>
                <a:tc>
                  <a:txBody>
                    <a:bodyPr/>
                    <a:lstStyle/>
                    <a:p>
                      <a:pPr indent="0" lvl="0" marL="0" marR="0" rtl="0" algn="ctr">
                        <a:spcBef>
                          <a:spcPts val="0"/>
                        </a:spcBef>
                        <a:spcAft>
                          <a:spcPts val="0"/>
                        </a:spcAft>
                        <a:buNone/>
                      </a:pPr>
                      <a:r>
                        <a:rPr lang="en-US" sz="2300" u="none" cap="none" strike="noStrike"/>
                        <a:t>SUB KOMPONEN INTEGRITAS</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SUB KOMPONEN KERJASAMA</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SUB KOMPONEN MENGELOLA PERUBAHAN</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RATA RATA TOTAL SUB KOMPONEN</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KUALIFIKASI TOTAL SUB</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92100">
                <a:tc>
                  <a:txBody>
                    <a:bodyPr/>
                    <a:lstStyle/>
                    <a:p>
                      <a:pPr indent="0" lvl="0" marL="0" marR="0" rtl="0" algn="ctr">
                        <a:spcBef>
                          <a:spcPts val="0"/>
                        </a:spcBef>
                        <a:spcAft>
                          <a:spcPts val="0"/>
                        </a:spcAft>
                        <a:buNone/>
                      </a:pPr>
                      <a:r>
                        <a:rPr lang="en-US" sz="2300" u="none" cap="none" strike="noStrike"/>
                        <a:t>PESERTA</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300"/>
                        <a:buFont typeface="Calibri"/>
                        <a:buNone/>
                      </a:pPr>
                      <a:r>
                        <a:rPr b="0" i="0" lang="en-US" sz="2300" u="none" cap="none" strike="noStrike">
                          <a:solidFill>
                            <a:srgbClr val="000000"/>
                          </a:solidFill>
                          <a:latin typeface="Calibri"/>
                          <a:ea typeface="Calibri"/>
                          <a:cs typeface="Calibri"/>
                          <a:sym typeface="Calibri"/>
                        </a:rPr>
                        <a:t>9.00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i="0" lang="en-US" sz="2300" u="none" cap="none" strike="noStrike">
                          <a:solidFill>
                            <a:srgbClr val="000000"/>
                          </a:solidFill>
                          <a:latin typeface="Calibri"/>
                          <a:ea typeface="Calibri"/>
                          <a:cs typeface="Calibri"/>
                          <a:sym typeface="Calibri"/>
                        </a:rPr>
                        <a:t>9.00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i="0" lang="en-US" sz="2300" u="none" cap="none" strike="noStrike">
                          <a:solidFill>
                            <a:srgbClr val="000000"/>
                          </a:solidFill>
                          <a:latin typeface="Calibri"/>
                          <a:ea typeface="Calibri"/>
                          <a:cs typeface="Calibri"/>
                          <a:sym typeface="Calibri"/>
                        </a:rPr>
                        <a:t>9.00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i="0" lang="en-US" sz="2300" u="none" cap="none" strike="noStrike">
                          <a:solidFill>
                            <a:srgbClr val="000000"/>
                          </a:solidFill>
                          <a:latin typeface="Calibri"/>
                          <a:ea typeface="Calibri"/>
                          <a:cs typeface="Calibri"/>
                          <a:sym typeface="Calibri"/>
                        </a:rPr>
                        <a:t>9.00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2300" u="none" cap="none" strike="noStrike"/>
                        <a:t>ISTIMEWA</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92100">
                <a:tc>
                  <a:txBody>
                    <a:bodyPr/>
                    <a:lstStyle/>
                    <a:p>
                      <a:pPr indent="0" lvl="0" marL="0" marR="0" rtl="0" algn="ctr">
                        <a:spcBef>
                          <a:spcPts val="0"/>
                        </a:spcBef>
                        <a:spcAft>
                          <a:spcPts val="0"/>
                        </a:spcAft>
                        <a:buNone/>
                      </a:pPr>
                      <a:r>
                        <a:rPr lang="en-US" sz="2300" u="none" cap="none" strike="noStrike"/>
                        <a:t>MENTOR</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en-US" sz="2300" u="none" cap="none" strike="noStrike"/>
                        <a:t>9.00</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i="0" lang="en-US" sz="2300" u="none" cap="none" strike="noStrike">
                          <a:solidFill>
                            <a:srgbClr val="000000"/>
                          </a:solidFill>
                          <a:latin typeface="Calibri"/>
                          <a:ea typeface="Calibri"/>
                          <a:cs typeface="Calibri"/>
                          <a:sym typeface="Calibri"/>
                        </a:rPr>
                        <a:t>9.00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i="0" lang="en-US" sz="2300" u="none" cap="none" strike="noStrike">
                          <a:solidFill>
                            <a:srgbClr val="000000"/>
                          </a:solidFill>
                          <a:latin typeface="Calibri"/>
                          <a:ea typeface="Calibri"/>
                          <a:cs typeface="Calibri"/>
                          <a:sym typeface="Calibri"/>
                        </a:rPr>
                        <a:t>9.00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300"/>
                        <a:buFont typeface="Calibri"/>
                        <a:buNone/>
                      </a:pPr>
                      <a:r>
                        <a:rPr b="0" i="0" lang="en-US" sz="2300" u="none" cap="none" strike="noStrike">
                          <a:solidFill>
                            <a:srgbClr val="000000"/>
                          </a:solidFill>
                          <a:latin typeface="Calibri"/>
                          <a:ea typeface="Calibri"/>
                          <a:cs typeface="Calibri"/>
                          <a:sym typeface="Calibri"/>
                        </a:rPr>
                        <a:t>9.00</a:t>
                      </a:r>
                      <a:endParaRPr b="0" i="0" sz="23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US" sz="2300" u="none" cap="none" strike="noStrike">
                          <a:solidFill>
                            <a:srgbClr val="000000"/>
                          </a:solidFill>
                          <a:latin typeface="Calibri"/>
                          <a:ea typeface="Calibri"/>
                          <a:cs typeface="Calibri"/>
                          <a:sym typeface="Calibri"/>
                        </a:rPr>
                        <a:t>ISTIMEWA</a:t>
                      </a:r>
                      <a:endParaRPr sz="23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92100">
                <a:tc>
                  <a:txBody>
                    <a:bodyPr/>
                    <a:lstStyle/>
                    <a:p>
                      <a:pPr indent="0" lvl="0" marL="0" marR="0" rtl="0" algn="ctr">
                        <a:spcBef>
                          <a:spcPts val="0"/>
                        </a:spcBef>
                        <a:spcAft>
                          <a:spcPts val="0"/>
                        </a:spcAft>
                        <a:buNone/>
                      </a:pPr>
                      <a:r>
                        <a:rPr b="1" lang="en-US" sz="2300" u="none" cap="none" strike="noStrike">
                          <a:solidFill>
                            <a:schemeClr val="lt1"/>
                          </a:solidFill>
                        </a:rPr>
                        <a:t>NILAI RATA-RATA PER SUB KOMPONEN</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lnSpc>
                          <a:spcPct val="100000"/>
                        </a:lnSpc>
                        <a:spcBef>
                          <a:spcPts val="0"/>
                        </a:spcBef>
                        <a:spcAft>
                          <a:spcPts val="0"/>
                        </a:spcAft>
                        <a:buClr>
                          <a:schemeClr val="lt1"/>
                        </a:buClr>
                        <a:buSzPts val="2300"/>
                        <a:buFont typeface="Calibri"/>
                        <a:buNone/>
                      </a:pPr>
                      <a:r>
                        <a:rPr b="1" i="0" lang="en-US" sz="2300" u="none" cap="none" strike="noStrike">
                          <a:solidFill>
                            <a:schemeClr val="lt1"/>
                          </a:solidFill>
                          <a:latin typeface="Calibri"/>
                          <a:ea typeface="Calibri"/>
                          <a:cs typeface="Calibri"/>
                          <a:sym typeface="Calibri"/>
                        </a:rPr>
                        <a:t>9.00</a:t>
                      </a:r>
                      <a:endParaRPr b="1" i="0" sz="23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lnSpc>
                          <a:spcPct val="100000"/>
                        </a:lnSpc>
                        <a:spcBef>
                          <a:spcPts val="0"/>
                        </a:spcBef>
                        <a:spcAft>
                          <a:spcPts val="0"/>
                        </a:spcAft>
                        <a:buClr>
                          <a:schemeClr val="lt1"/>
                        </a:buClr>
                        <a:buSzPts val="2300"/>
                        <a:buFont typeface="Calibri"/>
                        <a:buNone/>
                      </a:pPr>
                      <a:r>
                        <a:rPr b="1" i="0" lang="en-US" sz="2300" u="none" cap="none" strike="noStrike">
                          <a:solidFill>
                            <a:schemeClr val="lt1"/>
                          </a:solidFill>
                          <a:latin typeface="Calibri"/>
                          <a:ea typeface="Calibri"/>
                          <a:cs typeface="Calibri"/>
                          <a:sym typeface="Calibri"/>
                        </a:rPr>
                        <a:t>9.00</a:t>
                      </a:r>
                      <a:endParaRPr b="1" i="0" sz="23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lnSpc>
                          <a:spcPct val="100000"/>
                        </a:lnSpc>
                        <a:spcBef>
                          <a:spcPts val="0"/>
                        </a:spcBef>
                        <a:spcAft>
                          <a:spcPts val="0"/>
                        </a:spcAft>
                        <a:buClr>
                          <a:schemeClr val="lt1"/>
                        </a:buClr>
                        <a:buSzPts val="2300"/>
                        <a:buFont typeface="Calibri"/>
                        <a:buNone/>
                      </a:pPr>
                      <a:r>
                        <a:rPr b="1" i="0" lang="en-US" sz="2300" u="none" cap="none" strike="noStrike">
                          <a:solidFill>
                            <a:schemeClr val="lt1"/>
                          </a:solidFill>
                          <a:latin typeface="Calibri"/>
                          <a:ea typeface="Calibri"/>
                          <a:cs typeface="Calibri"/>
                          <a:sym typeface="Calibri"/>
                        </a:rPr>
                        <a:t>9.00</a:t>
                      </a:r>
                      <a:endParaRPr b="1" i="0" sz="23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lnSpc>
                          <a:spcPct val="100000"/>
                        </a:lnSpc>
                        <a:spcBef>
                          <a:spcPts val="0"/>
                        </a:spcBef>
                        <a:spcAft>
                          <a:spcPts val="0"/>
                        </a:spcAft>
                        <a:buClr>
                          <a:schemeClr val="lt1"/>
                        </a:buClr>
                        <a:buSzPts val="2300"/>
                        <a:buFont typeface="Calibri"/>
                        <a:buNone/>
                      </a:pPr>
                      <a:r>
                        <a:rPr b="1" i="0" lang="en-US" sz="2300" u="none" cap="none" strike="noStrike">
                          <a:solidFill>
                            <a:schemeClr val="lt1"/>
                          </a:solidFill>
                          <a:latin typeface="Calibri"/>
                          <a:ea typeface="Calibri"/>
                          <a:cs typeface="Calibri"/>
                          <a:sym typeface="Calibri"/>
                        </a:rPr>
                        <a:t>9.00</a:t>
                      </a:r>
                      <a:endParaRPr b="1" i="0" sz="2300" u="none" cap="none" strike="noStrike">
                        <a:solidFill>
                          <a:schemeClr val="lt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spcBef>
                          <a:spcPts val="0"/>
                        </a:spcBef>
                        <a:spcAft>
                          <a:spcPts val="0"/>
                        </a:spcAft>
                        <a:buNone/>
                      </a:pPr>
                      <a:r>
                        <a:rPr b="1" i="0" lang="en-US" sz="2300" u="none" cap="none" strike="noStrike">
                          <a:solidFill>
                            <a:schemeClr val="lt1"/>
                          </a:solidFill>
                          <a:latin typeface="Calibri"/>
                          <a:ea typeface="Calibri"/>
                          <a:cs typeface="Calibri"/>
                          <a:sym typeface="Calibri"/>
                        </a:rPr>
                        <a:t>ISTIMEWA</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r>
              <a:tr h="292100">
                <a:tc>
                  <a:txBody>
                    <a:bodyPr/>
                    <a:lstStyle/>
                    <a:p>
                      <a:pPr indent="0" lvl="0" marL="0" marR="0" rtl="0" algn="ctr">
                        <a:spcBef>
                          <a:spcPts val="0"/>
                        </a:spcBef>
                        <a:spcAft>
                          <a:spcPts val="0"/>
                        </a:spcAft>
                        <a:buNone/>
                      </a:pPr>
                      <a:r>
                        <a:rPr b="1" lang="en-US" sz="2300" u="none" cap="none" strike="noStrike">
                          <a:solidFill>
                            <a:schemeClr val="lt1"/>
                          </a:solidFill>
                        </a:rPr>
                        <a:t>KUALIFIKASI PER SUB KOMPONEN</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spcBef>
                          <a:spcPts val="0"/>
                        </a:spcBef>
                        <a:spcAft>
                          <a:spcPts val="0"/>
                        </a:spcAft>
                        <a:buNone/>
                      </a:pPr>
                      <a:r>
                        <a:rPr b="1" i="0" lang="en-US" sz="2300" u="none" cap="none" strike="noStrike">
                          <a:solidFill>
                            <a:srgbClr val="FFFFFF"/>
                          </a:solidFill>
                          <a:latin typeface="Calibri"/>
                          <a:ea typeface="Calibri"/>
                          <a:cs typeface="Calibri"/>
                          <a:sym typeface="Calibri"/>
                        </a:rPr>
                        <a:t>ISTIMEWA</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spcBef>
                          <a:spcPts val="0"/>
                        </a:spcBef>
                        <a:spcAft>
                          <a:spcPts val="0"/>
                        </a:spcAft>
                        <a:buNone/>
                      </a:pPr>
                      <a:r>
                        <a:rPr b="1" i="0" lang="en-US" sz="2300" u="none" cap="none" strike="noStrike">
                          <a:solidFill>
                            <a:srgbClr val="FFFFFF"/>
                          </a:solidFill>
                          <a:latin typeface="Calibri"/>
                          <a:ea typeface="Calibri"/>
                          <a:cs typeface="Calibri"/>
                          <a:sym typeface="Calibri"/>
                        </a:rPr>
                        <a:t>ISTIMEWA</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spcBef>
                          <a:spcPts val="0"/>
                        </a:spcBef>
                        <a:spcAft>
                          <a:spcPts val="0"/>
                        </a:spcAft>
                        <a:buNone/>
                      </a:pPr>
                      <a:r>
                        <a:rPr b="1" i="0" lang="en-US" sz="2300" u="none" cap="none" strike="noStrike">
                          <a:solidFill>
                            <a:srgbClr val="FFFFFF"/>
                          </a:solidFill>
                          <a:latin typeface="Calibri"/>
                          <a:ea typeface="Calibri"/>
                          <a:cs typeface="Calibri"/>
                          <a:sym typeface="Calibri"/>
                        </a:rPr>
                        <a:t>ISTIMEWA</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spcBef>
                          <a:spcPts val="0"/>
                        </a:spcBef>
                        <a:spcAft>
                          <a:spcPts val="0"/>
                        </a:spcAft>
                        <a:buNone/>
                      </a:pPr>
                      <a:r>
                        <a:rPr b="1" i="0" lang="en-US" sz="2300" u="none" cap="none" strike="noStrike">
                          <a:solidFill>
                            <a:srgbClr val="FFFFFF"/>
                          </a:solidFill>
                          <a:latin typeface="Calibri"/>
                          <a:ea typeface="Calibri"/>
                          <a:cs typeface="Calibri"/>
                          <a:sym typeface="Calibri"/>
                        </a:rPr>
                        <a:t>ISTIMEWA</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c>
                  <a:txBody>
                    <a:bodyPr/>
                    <a:lstStyle/>
                    <a:p>
                      <a:pPr indent="0" lvl="0" marL="0" marR="0" rtl="0" algn="ctr">
                        <a:spcBef>
                          <a:spcPts val="0"/>
                        </a:spcBef>
                        <a:spcAft>
                          <a:spcPts val="0"/>
                        </a:spcAft>
                        <a:buNone/>
                      </a:pPr>
                      <a:r>
                        <a:t/>
                      </a:r>
                      <a:endParaRPr b="1" sz="2300" u="none" cap="none" strike="noStrike">
                        <a:solidFill>
                          <a:schemeClr val="lt1"/>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0AD47"/>
                    </a:solidFill>
                  </a:tcPr>
                </a:tc>
              </a:tr>
            </a:tbl>
          </a:graphicData>
        </a:graphic>
      </p:graphicFrame>
      <p:pic>
        <p:nvPicPr>
          <p:cNvPr id="474" name="Google Shape;474;p35"/>
          <p:cNvPicPr preferRelativeResize="0"/>
          <p:nvPr/>
        </p:nvPicPr>
        <p:blipFill rotWithShape="1">
          <a:blip r:embed="rId3">
            <a:alphaModFix/>
          </a:blip>
          <a:srcRect b="0" l="0" r="0" t="0"/>
          <a:stretch/>
        </p:blipFill>
        <p:spPr>
          <a:xfrm>
            <a:off x="312964" y="1447293"/>
            <a:ext cx="2013182" cy="1234168"/>
          </a:xfrm>
          <a:prstGeom prst="rect">
            <a:avLst/>
          </a:prstGeom>
          <a:noFill/>
          <a:ln>
            <a:noFill/>
          </a:ln>
        </p:spPr>
      </p:pic>
      <p:pic>
        <p:nvPicPr>
          <p:cNvPr id="475" name="Google Shape;475;p35"/>
          <p:cNvPicPr preferRelativeResize="0"/>
          <p:nvPr/>
        </p:nvPicPr>
        <p:blipFill rotWithShape="1">
          <a:blip r:embed="rId4">
            <a:alphaModFix/>
          </a:blip>
          <a:srcRect b="0" l="0" r="0" t="0"/>
          <a:stretch/>
        </p:blipFill>
        <p:spPr>
          <a:xfrm>
            <a:off x="9431326" y="4653419"/>
            <a:ext cx="2958603" cy="26479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36"/>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sp>
        <p:nvSpPr>
          <p:cNvPr id="481" name="Google Shape;481;p36"/>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sp>
        <p:nvSpPr>
          <p:cNvPr id="482" name="Google Shape;482;p36"/>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483" name="Google Shape;483;p36"/>
          <p:cNvSpPr txBox="1"/>
          <p:nvPr>
            <p:ph type="title"/>
          </p:nvPr>
        </p:nvSpPr>
        <p:spPr>
          <a:xfrm>
            <a:off x="140972" y="347764"/>
            <a:ext cx="6134545" cy="3226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STRATEGI PENGEMBANGAN DIRI</a:t>
            </a:r>
            <a:endParaRPr b="1" sz="1600">
              <a:solidFill>
                <a:srgbClr val="FFFF00"/>
              </a:solidFill>
              <a:latin typeface="Arial Rounded"/>
              <a:ea typeface="Arial Rounded"/>
              <a:cs typeface="Arial Rounded"/>
              <a:sym typeface="Arial Rounded"/>
            </a:endParaRPr>
          </a:p>
        </p:txBody>
      </p:sp>
      <p:sp>
        <p:nvSpPr>
          <p:cNvPr id="484" name="Google Shape;484;p36"/>
          <p:cNvSpPr/>
          <p:nvPr/>
        </p:nvSpPr>
        <p:spPr>
          <a:xfrm>
            <a:off x="229954" y="2300939"/>
            <a:ext cx="3627120" cy="4397403"/>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TERLAKSANANYA KONSELING KEPADA ANGGOTA YANG AKAN ATAUPUN SEDANG MELAKSANAKAN TUGAS</a:t>
            </a:r>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MEMASTIKAN PELAKSANAAN KONSELING PADA MASING-MASING KORPS BERJALAN DAN SESUAI DENGAN PERKABA SEBAGAI DASAR HUKUM</a:t>
            </a:r>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MENURUNNYA PELANGGARAN YANG DI BUAT ANGGOTA</a:t>
            </a:r>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MENINGKATNYA KINERJA DAN PRESTASI</a:t>
            </a:r>
            <a:endParaRPr/>
          </a:p>
        </p:txBody>
      </p:sp>
      <p:sp>
        <p:nvSpPr>
          <p:cNvPr id="485" name="Google Shape;485;p36"/>
          <p:cNvSpPr/>
          <p:nvPr/>
        </p:nvSpPr>
        <p:spPr>
          <a:xfrm>
            <a:off x="4282440" y="2333171"/>
            <a:ext cx="3627120" cy="4397403"/>
          </a:xfrm>
          <a:prstGeom prst="roundRect">
            <a:avLst>
              <a:gd fmla="val 16667" name="adj"/>
            </a:avLst>
          </a:prstGeom>
          <a:solidFill>
            <a:srgbClr val="FFFF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TERBANGUNNYA SINERGI PADA MASING-MASING STAKEHOLDER PADA PELAKSANAAN KONSELING</a:t>
            </a:r>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TERBANGUNNYA KOMITMEN UNTUK SALING MENGHARGAI DAN MEMBERIKAN DUKUNGAN</a:t>
            </a:r>
            <a:endParaRPr b="1" sz="1800">
              <a:solidFill>
                <a:schemeClr val="dk1"/>
              </a:solidFill>
              <a:latin typeface="Calibri"/>
              <a:ea typeface="Calibri"/>
              <a:cs typeface="Calibri"/>
              <a:sym typeface="Calibri"/>
            </a:endParaRPr>
          </a:p>
        </p:txBody>
      </p:sp>
      <p:sp>
        <p:nvSpPr>
          <p:cNvPr id="486" name="Google Shape;486;p36"/>
          <p:cNvSpPr/>
          <p:nvPr/>
        </p:nvSpPr>
        <p:spPr>
          <a:xfrm>
            <a:off x="8334926" y="2300939"/>
            <a:ext cx="3627120" cy="4397403"/>
          </a:xfrm>
          <a:prstGeom prst="roundRect">
            <a:avLst>
              <a:gd fmla="val 16667" name="adj"/>
            </a:avLst>
          </a:prstGeom>
          <a:solidFill>
            <a:srgbClr val="B3C6E7"/>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MELAKUKAN ANALISA DAN EVALUASI PADA KINERJA KONSELOR</a:t>
            </a:r>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MEMASTIKAN PROYEK PERUBAHAN SUDAH DITERAPKAN SECARA AKTIF DI LINGKUNGAN BAHARKAM POLRI DAN KORPS JAJARAN</a:t>
            </a:r>
            <a:endParaRPr/>
          </a:p>
          <a:p>
            <a:pPr indent="-285750" lvl="0" marL="285750" marR="0" rtl="0" algn="just">
              <a:spcBef>
                <a:spcPts val="0"/>
              </a:spcBef>
              <a:spcAft>
                <a:spcPts val="0"/>
              </a:spcAft>
              <a:buClr>
                <a:schemeClr val="dk1"/>
              </a:buClr>
              <a:buSzPts val="1800"/>
              <a:buFont typeface="Arial"/>
              <a:buChar char="•"/>
            </a:pPr>
            <a:r>
              <a:rPr b="1" lang="en-US" sz="1800">
                <a:solidFill>
                  <a:schemeClr val="dk1"/>
                </a:solidFill>
                <a:latin typeface="Calibri"/>
                <a:ea typeface="Calibri"/>
                <a:cs typeface="Calibri"/>
                <a:sym typeface="Calibri"/>
              </a:rPr>
              <a:t>TERANGGARNYA DIPA UNTUK JANGKA PANJANG PELAKSANAAN KONSELING PERSONEL</a:t>
            </a:r>
            <a:endParaRPr b="1" sz="1800">
              <a:solidFill>
                <a:schemeClr val="dk1"/>
              </a:solidFill>
              <a:latin typeface="Calibri"/>
              <a:ea typeface="Calibri"/>
              <a:cs typeface="Calibri"/>
              <a:sym typeface="Calibri"/>
            </a:endParaRPr>
          </a:p>
        </p:txBody>
      </p:sp>
      <p:pic>
        <p:nvPicPr>
          <p:cNvPr id="487" name="Google Shape;487;p36"/>
          <p:cNvPicPr preferRelativeResize="0"/>
          <p:nvPr/>
        </p:nvPicPr>
        <p:blipFill rotWithShape="1">
          <a:blip r:embed="rId3">
            <a:alphaModFix/>
          </a:blip>
          <a:srcRect b="0" l="0" r="0" t="0"/>
          <a:stretch/>
        </p:blipFill>
        <p:spPr>
          <a:xfrm>
            <a:off x="734680" y="840184"/>
            <a:ext cx="2702011" cy="1670753"/>
          </a:xfrm>
          <a:prstGeom prst="rect">
            <a:avLst/>
          </a:prstGeom>
          <a:noFill/>
          <a:ln>
            <a:noFill/>
          </a:ln>
        </p:spPr>
      </p:pic>
      <p:pic>
        <p:nvPicPr>
          <p:cNvPr id="488" name="Google Shape;488;p36"/>
          <p:cNvPicPr preferRelativeResize="0"/>
          <p:nvPr/>
        </p:nvPicPr>
        <p:blipFill rotWithShape="1">
          <a:blip r:embed="rId4">
            <a:alphaModFix/>
          </a:blip>
          <a:srcRect b="0" l="0" r="0" t="0"/>
          <a:stretch/>
        </p:blipFill>
        <p:spPr>
          <a:xfrm>
            <a:off x="4663775" y="999559"/>
            <a:ext cx="2812901" cy="1860937"/>
          </a:xfrm>
          <a:prstGeom prst="rect">
            <a:avLst/>
          </a:prstGeom>
          <a:noFill/>
          <a:ln>
            <a:noFill/>
          </a:ln>
        </p:spPr>
      </p:pic>
      <p:sp>
        <p:nvSpPr>
          <p:cNvPr id="489" name="Google Shape;489;p36"/>
          <p:cNvSpPr/>
          <p:nvPr/>
        </p:nvSpPr>
        <p:spPr>
          <a:xfrm>
            <a:off x="8610600" y="1208314"/>
            <a:ext cx="3091543" cy="1302623"/>
          </a:xfrm>
          <a:prstGeom prst="doubleWave">
            <a:avLst>
              <a:gd fmla="val 6250" name="adj1"/>
              <a:gd fmla="val 0" name="adj2"/>
            </a:avLst>
          </a:prstGeom>
          <a:solidFill>
            <a:schemeClr val="accent6"/>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MENGELOLA PERUBAHAN DIRI</a:t>
            </a:r>
            <a:endParaRPr b="1" sz="18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37"/>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sp>
        <p:nvSpPr>
          <p:cNvPr id="495" name="Google Shape;495;p37"/>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sp>
        <p:nvSpPr>
          <p:cNvPr id="496" name="Google Shape;496;p37"/>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497" name="Google Shape;497;p37"/>
          <p:cNvSpPr txBox="1"/>
          <p:nvPr>
            <p:ph type="title"/>
          </p:nvPr>
        </p:nvSpPr>
        <p:spPr>
          <a:xfrm>
            <a:off x="140972" y="347764"/>
            <a:ext cx="6134545" cy="3226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BENTUK KOMITMEN BERSAMA</a:t>
            </a:r>
            <a:endParaRPr b="1" sz="1600">
              <a:solidFill>
                <a:srgbClr val="FFFF00"/>
              </a:solidFill>
              <a:latin typeface="Arial Rounded"/>
              <a:ea typeface="Arial Rounded"/>
              <a:cs typeface="Arial Rounded"/>
              <a:sym typeface="Arial Rounded"/>
            </a:endParaRPr>
          </a:p>
        </p:txBody>
      </p:sp>
      <p:sp>
        <p:nvSpPr>
          <p:cNvPr id="498" name="Google Shape;498;p37"/>
          <p:cNvSpPr/>
          <p:nvPr/>
        </p:nvSpPr>
        <p:spPr>
          <a:xfrm>
            <a:off x="365760" y="1447293"/>
            <a:ext cx="1615440" cy="1615440"/>
          </a:xfrm>
          <a:prstGeom prst="ellipse">
            <a:avLst/>
          </a:prstGeom>
          <a:blipFill rotWithShape="1">
            <a:blip r:embed="rId3">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9" name="Google Shape;499;p37"/>
          <p:cNvSpPr/>
          <p:nvPr/>
        </p:nvSpPr>
        <p:spPr>
          <a:xfrm>
            <a:off x="6807200" y="2712720"/>
            <a:ext cx="1615440" cy="1615440"/>
          </a:xfrm>
          <a:prstGeom prst="ellipse">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0" name="Google Shape;500;p37"/>
          <p:cNvSpPr/>
          <p:nvPr/>
        </p:nvSpPr>
        <p:spPr>
          <a:xfrm>
            <a:off x="690880" y="4602987"/>
            <a:ext cx="1615440" cy="1615440"/>
          </a:xfrm>
          <a:prstGeom prst="ellipse">
            <a:avLst/>
          </a:prstGeom>
          <a:blipFill rotWithShape="1">
            <a:blip r:embed="rId4">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01" name="Google Shape;501;p37"/>
          <p:cNvCxnSpPr>
            <a:stCxn id="498" idx="4"/>
          </p:cNvCxnSpPr>
          <p:nvPr/>
        </p:nvCxnSpPr>
        <p:spPr>
          <a:xfrm>
            <a:off x="1173480" y="3062733"/>
            <a:ext cx="4294200" cy="0"/>
          </a:xfrm>
          <a:prstGeom prst="straightConnector1">
            <a:avLst/>
          </a:prstGeom>
          <a:noFill/>
          <a:ln cap="flat" cmpd="sng" w="9525">
            <a:solidFill>
              <a:schemeClr val="accent1"/>
            </a:solidFill>
            <a:prstDash val="solid"/>
            <a:miter lim="800000"/>
            <a:headEnd len="sm" w="sm" type="none"/>
            <a:tailEnd len="sm" w="sm" type="none"/>
          </a:ln>
        </p:spPr>
      </p:cxnSp>
      <p:sp>
        <p:nvSpPr>
          <p:cNvPr id="502" name="Google Shape;502;p37"/>
          <p:cNvSpPr/>
          <p:nvPr/>
        </p:nvSpPr>
        <p:spPr>
          <a:xfrm>
            <a:off x="2027146" y="1522480"/>
            <a:ext cx="1681254" cy="1449357"/>
          </a:xfrm>
          <a:prstGeom prst="hexagon">
            <a:avLst>
              <a:gd fmla="val 25000" name="adj"/>
              <a:gd fmla="val 115470" name="vf"/>
            </a:avLst>
          </a:prstGeom>
          <a:blipFill rotWithShape="1">
            <a:blip r:embed="rId5">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3" name="Google Shape;503;p37"/>
          <p:cNvSpPr/>
          <p:nvPr/>
        </p:nvSpPr>
        <p:spPr>
          <a:xfrm>
            <a:off x="3858338" y="1519209"/>
            <a:ext cx="1681254" cy="1449357"/>
          </a:xfrm>
          <a:prstGeom prst="hexagon">
            <a:avLst>
              <a:gd fmla="val 25000" name="adj"/>
              <a:gd fmla="val 115470" name="vf"/>
            </a:avLst>
          </a:prstGeom>
          <a:blipFill rotWithShape="1">
            <a:blip r:embed="rId6">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04" name="Google Shape;504;p37"/>
          <p:cNvCxnSpPr/>
          <p:nvPr/>
        </p:nvCxnSpPr>
        <p:spPr>
          <a:xfrm>
            <a:off x="1447125" y="6221698"/>
            <a:ext cx="4294317" cy="0"/>
          </a:xfrm>
          <a:prstGeom prst="straightConnector1">
            <a:avLst/>
          </a:prstGeom>
          <a:noFill/>
          <a:ln cap="flat" cmpd="sng" w="9525">
            <a:solidFill>
              <a:schemeClr val="accent1"/>
            </a:solidFill>
            <a:prstDash val="solid"/>
            <a:miter lim="800000"/>
            <a:headEnd len="sm" w="sm" type="none"/>
            <a:tailEnd len="sm" w="sm" type="none"/>
          </a:ln>
        </p:spPr>
      </p:cxnSp>
      <p:sp>
        <p:nvSpPr>
          <p:cNvPr id="505" name="Google Shape;505;p37"/>
          <p:cNvSpPr/>
          <p:nvPr/>
        </p:nvSpPr>
        <p:spPr>
          <a:xfrm>
            <a:off x="2300791" y="4681445"/>
            <a:ext cx="1681254" cy="1449357"/>
          </a:xfrm>
          <a:prstGeom prst="hexagon">
            <a:avLst>
              <a:gd fmla="val 25000" name="adj"/>
              <a:gd fmla="val 115470" name="vf"/>
            </a:avLst>
          </a:prstGeom>
          <a:blipFill rotWithShape="1">
            <a:blip r:embed="rId7">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6" name="Google Shape;506;p37"/>
          <p:cNvSpPr/>
          <p:nvPr/>
        </p:nvSpPr>
        <p:spPr>
          <a:xfrm>
            <a:off x="4131983" y="4678174"/>
            <a:ext cx="1681254" cy="1449357"/>
          </a:xfrm>
          <a:prstGeom prst="hexagon">
            <a:avLst>
              <a:gd fmla="val 25000" name="adj"/>
              <a:gd fmla="val 115470" name="vf"/>
            </a:avLst>
          </a:prstGeom>
          <a:blipFill rotWithShape="1">
            <a:blip r:embed="rId8">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07" name="Google Shape;507;p37"/>
          <p:cNvCxnSpPr/>
          <p:nvPr/>
        </p:nvCxnSpPr>
        <p:spPr>
          <a:xfrm>
            <a:off x="7632910" y="4330887"/>
            <a:ext cx="4294317" cy="0"/>
          </a:xfrm>
          <a:prstGeom prst="straightConnector1">
            <a:avLst/>
          </a:prstGeom>
          <a:noFill/>
          <a:ln cap="flat" cmpd="sng" w="9525">
            <a:solidFill>
              <a:schemeClr val="accent1"/>
            </a:solidFill>
            <a:prstDash val="solid"/>
            <a:miter lim="800000"/>
            <a:headEnd len="sm" w="sm" type="none"/>
            <a:tailEnd len="sm" w="sm" type="none"/>
          </a:ln>
        </p:spPr>
      </p:cxnSp>
      <p:sp>
        <p:nvSpPr>
          <p:cNvPr id="508" name="Google Shape;508;p37"/>
          <p:cNvSpPr/>
          <p:nvPr/>
        </p:nvSpPr>
        <p:spPr>
          <a:xfrm>
            <a:off x="8486576" y="2790634"/>
            <a:ext cx="1681254" cy="1449357"/>
          </a:xfrm>
          <a:prstGeom prst="hexagon">
            <a:avLst>
              <a:gd fmla="val 25000" name="adj"/>
              <a:gd fmla="val 115470" name="vf"/>
            </a:avLst>
          </a:prstGeom>
          <a:blipFill rotWithShape="1">
            <a:blip r:embed="rId9">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9" name="Google Shape;509;p37"/>
          <p:cNvSpPr/>
          <p:nvPr/>
        </p:nvSpPr>
        <p:spPr>
          <a:xfrm>
            <a:off x="10317768" y="2787363"/>
            <a:ext cx="1681254" cy="1449357"/>
          </a:xfrm>
          <a:prstGeom prst="hexagon">
            <a:avLst>
              <a:gd fmla="val 25000" name="adj"/>
              <a:gd fmla="val 115470" name="vf"/>
            </a:avLst>
          </a:prstGeom>
          <a:blipFill rotWithShape="1">
            <a:blip r:embed="rId10">
              <a:alphaModFix/>
            </a:blip>
            <a:stretch>
              <a:fillRect b="0" l="0" r="0" t="0"/>
            </a:stretch>
          </a:blip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0" name="Google Shape;510;p37"/>
          <p:cNvSpPr/>
          <p:nvPr/>
        </p:nvSpPr>
        <p:spPr>
          <a:xfrm>
            <a:off x="1338943" y="3062733"/>
            <a:ext cx="4128854" cy="49441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MENTORING</a:t>
            </a:r>
            <a:endParaRPr b="1" sz="1800">
              <a:solidFill>
                <a:schemeClr val="dk1"/>
              </a:solidFill>
              <a:latin typeface="Calibri"/>
              <a:ea typeface="Calibri"/>
              <a:cs typeface="Calibri"/>
              <a:sym typeface="Calibri"/>
            </a:endParaRPr>
          </a:p>
        </p:txBody>
      </p:sp>
      <p:sp>
        <p:nvSpPr>
          <p:cNvPr id="511" name="Google Shape;511;p37"/>
          <p:cNvSpPr/>
          <p:nvPr/>
        </p:nvSpPr>
        <p:spPr>
          <a:xfrm>
            <a:off x="7826782" y="4324289"/>
            <a:ext cx="4128854" cy="49441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TIM EFEKTIF DAN DUKUNGAN STAKEHOLDER</a:t>
            </a:r>
            <a:endParaRPr b="1" sz="1800">
              <a:solidFill>
                <a:schemeClr val="dk1"/>
              </a:solidFill>
              <a:latin typeface="Calibri"/>
              <a:ea typeface="Calibri"/>
              <a:cs typeface="Calibri"/>
              <a:sym typeface="Calibri"/>
            </a:endParaRPr>
          </a:p>
        </p:txBody>
      </p:sp>
      <p:sp>
        <p:nvSpPr>
          <p:cNvPr id="512" name="Google Shape;512;p37"/>
          <p:cNvSpPr/>
          <p:nvPr/>
        </p:nvSpPr>
        <p:spPr>
          <a:xfrm>
            <a:off x="1633087" y="6232050"/>
            <a:ext cx="4128854" cy="494416"/>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COACHING</a:t>
            </a:r>
            <a:endParaRPr b="1"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38"/>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sp>
        <p:nvSpPr>
          <p:cNvPr id="518" name="Google Shape;518;p38"/>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sp>
        <p:nvSpPr>
          <p:cNvPr id="519" name="Google Shape;519;p38"/>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520" name="Google Shape;520;p38"/>
          <p:cNvSpPr txBox="1"/>
          <p:nvPr>
            <p:ph type="title"/>
          </p:nvPr>
        </p:nvSpPr>
        <p:spPr>
          <a:xfrm>
            <a:off x="140972" y="223115"/>
            <a:ext cx="6134545" cy="5719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000"/>
              <a:buFont typeface="Arial Rounded"/>
              <a:buNone/>
            </a:pPr>
            <a:r>
              <a:rPr b="1" lang="en-US" sz="2000">
                <a:solidFill>
                  <a:srgbClr val="FFFF00"/>
                </a:solidFill>
                <a:latin typeface="Arial Rounded"/>
                <a:ea typeface="Arial Rounded"/>
                <a:cs typeface="Arial Rounded"/>
                <a:sym typeface="Arial Rounded"/>
              </a:rPr>
              <a:t>KEBERLANJUTAN IMPLEMENTASI </a:t>
            </a:r>
            <a:br>
              <a:rPr b="1" lang="en-US" sz="2000">
                <a:solidFill>
                  <a:srgbClr val="FFFF00"/>
                </a:solidFill>
                <a:latin typeface="Arial Rounded"/>
                <a:ea typeface="Arial Rounded"/>
                <a:cs typeface="Arial Rounded"/>
                <a:sym typeface="Arial Rounded"/>
              </a:rPr>
            </a:br>
            <a:r>
              <a:rPr b="1" lang="en-US" sz="2000">
                <a:solidFill>
                  <a:srgbClr val="FFFF00"/>
                </a:solidFill>
                <a:latin typeface="Arial Rounded"/>
                <a:ea typeface="Arial Rounded"/>
                <a:cs typeface="Arial Rounded"/>
                <a:sym typeface="Arial Rounded"/>
              </a:rPr>
              <a:t>PROYEK PERUBAHAN</a:t>
            </a:r>
            <a:endParaRPr b="1" sz="1400">
              <a:solidFill>
                <a:srgbClr val="FFFF00"/>
              </a:solidFill>
              <a:latin typeface="Arial Rounded"/>
              <a:ea typeface="Arial Rounded"/>
              <a:cs typeface="Arial Rounded"/>
              <a:sym typeface="Arial Rounded"/>
            </a:endParaRPr>
          </a:p>
        </p:txBody>
      </p:sp>
      <p:pic>
        <p:nvPicPr>
          <p:cNvPr id="521" name="Google Shape;521;p38"/>
          <p:cNvPicPr preferRelativeResize="0"/>
          <p:nvPr/>
        </p:nvPicPr>
        <p:blipFill rotWithShape="1">
          <a:blip r:embed="rId3">
            <a:alphaModFix/>
          </a:blip>
          <a:srcRect b="0" l="0" r="0" t="0"/>
          <a:stretch/>
        </p:blipFill>
        <p:spPr>
          <a:xfrm>
            <a:off x="4071258" y="949165"/>
            <a:ext cx="7866246" cy="5856219"/>
          </a:xfrm>
          <a:prstGeom prst="rect">
            <a:avLst/>
          </a:prstGeom>
          <a:noFill/>
          <a:ln>
            <a:noFill/>
          </a:ln>
        </p:spPr>
      </p:pic>
      <p:pic>
        <p:nvPicPr>
          <p:cNvPr id="522" name="Google Shape;522;p38"/>
          <p:cNvPicPr preferRelativeResize="0"/>
          <p:nvPr/>
        </p:nvPicPr>
        <p:blipFill rotWithShape="1">
          <a:blip r:embed="rId4">
            <a:alphaModFix/>
          </a:blip>
          <a:srcRect b="0" l="0" r="0" t="0"/>
          <a:stretch/>
        </p:blipFill>
        <p:spPr>
          <a:xfrm>
            <a:off x="-177380" y="3684349"/>
            <a:ext cx="4619115" cy="2950536"/>
          </a:xfrm>
          <a:prstGeom prst="ellipse">
            <a:avLst/>
          </a:prstGeom>
          <a:noFill/>
          <a:ln>
            <a:noFill/>
          </a:ln>
        </p:spPr>
      </p:pic>
      <p:pic>
        <p:nvPicPr>
          <p:cNvPr id="523" name="Google Shape;523;p38"/>
          <p:cNvPicPr preferRelativeResize="0"/>
          <p:nvPr/>
        </p:nvPicPr>
        <p:blipFill rotWithShape="1">
          <a:blip r:embed="rId5">
            <a:alphaModFix/>
          </a:blip>
          <a:srcRect b="0" l="0" r="0" t="0"/>
          <a:stretch/>
        </p:blipFill>
        <p:spPr>
          <a:xfrm>
            <a:off x="613530" y="1630957"/>
            <a:ext cx="3048692" cy="1371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39"/>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sp>
        <p:nvSpPr>
          <p:cNvPr id="529" name="Google Shape;529;p39"/>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sp>
        <p:nvSpPr>
          <p:cNvPr id="530" name="Google Shape;530;p39"/>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531" name="Google Shape;531;p39"/>
          <p:cNvSpPr txBox="1"/>
          <p:nvPr>
            <p:ph type="title"/>
          </p:nvPr>
        </p:nvSpPr>
        <p:spPr>
          <a:xfrm>
            <a:off x="140972" y="223115"/>
            <a:ext cx="6134545" cy="571951"/>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000"/>
              <a:buFont typeface="Arial Rounded"/>
              <a:buNone/>
            </a:pPr>
            <a:r>
              <a:rPr b="1" lang="en-US" sz="2000">
                <a:solidFill>
                  <a:srgbClr val="FFFF00"/>
                </a:solidFill>
                <a:latin typeface="Arial Rounded"/>
                <a:ea typeface="Arial Rounded"/>
                <a:cs typeface="Arial Rounded"/>
                <a:sym typeface="Arial Rounded"/>
              </a:rPr>
              <a:t>KEBERLANJUTAN IMPLEMENTASI </a:t>
            </a:r>
            <a:br>
              <a:rPr b="1" lang="en-US" sz="2000">
                <a:solidFill>
                  <a:srgbClr val="FFFF00"/>
                </a:solidFill>
                <a:latin typeface="Arial Rounded"/>
                <a:ea typeface="Arial Rounded"/>
                <a:cs typeface="Arial Rounded"/>
                <a:sym typeface="Arial Rounded"/>
              </a:rPr>
            </a:br>
            <a:r>
              <a:rPr b="1" lang="en-US" sz="2000">
                <a:solidFill>
                  <a:srgbClr val="FFFF00"/>
                </a:solidFill>
                <a:latin typeface="Arial Rounded"/>
                <a:ea typeface="Arial Rounded"/>
                <a:cs typeface="Arial Rounded"/>
                <a:sym typeface="Arial Rounded"/>
              </a:rPr>
              <a:t>PROYEK PERUBAHAN</a:t>
            </a:r>
            <a:endParaRPr b="1" sz="1400">
              <a:solidFill>
                <a:srgbClr val="FFFF00"/>
              </a:solidFill>
              <a:latin typeface="Arial Rounded"/>
              <a:ea typeface="Arial Rounded"/>
              <a:cs typeface="Arial Rounded"/>
              <a:sym typeface="Arial Rounded"/>
            </a:endParaRPr>
          </a:p>
        </p:txBody>
      </p:sp>
      <p:pic>
        <p:nvPicPr>
          <p:cNvPr id="532" name="Google Shape;532;p39"/>
          <p:cNvPicPr preferRelativeResize="0"/>
          <p:nvPr/>
        </p:nvPicPr>
        <p:blipFill rotWithShape="1">
          <a:blip r:embed="rId3">
            <a:alphaModFix/>
          </a:blip>
          <a:srcRect b="0" l="0" r="0" t="0"/>
          <a:stretch/>
        </p:blipFill>
        <p:spPr>
          <a:xfrm>
            <a:off x="3012671" y="989781"/>
            <a:ext cx="9040487" cy="5868219"/>
          </a:xfrm>
          <a:prstGeom prst="rect">
            <a:avLst/>
          </a:prstGeom>
          <a:noFill/>
          <a:ln>
            <a:noFill/>
          </a:ln>
        </p:spPr>
      </p:pic>
      <p:pic>
        <p:nvPicPr>
          <p:cNvPr id="533" name="Google Shape;533;p39"/>
          <p:cNvPicPr preferRelativeResize="0"/>
          <p:nvPr/>
        </p:nvPicPr>
        <p:blipFill rotWithShape="1">
          <a:blip r:embed="rId4">
            <a:alphaModFix/>
          </a:blip>
          <a:srcRect b="0" l="0" r="0" t="0"/>
          <a:stretch/>
        </p:blipFill>
        <p:spPr>
          <a:xfrm>
            <a:off x="165278" y="1850572"/>
            <a:ext cx="2847393" cy="372291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40"/>
          <p:cNvSpPr txBox="1"/>
          <p:nvPr/>
        </p:nvSpPr>
        <p:spPr>
          <a:xfrm>
            <a:off x="9269642" y="1447293"/>
            <a:ext cx="1333096" cy="228268"/>
          </a:xfrm>
          <a:prstGeom prst="rect">
            <a:avLst/>
          </a:prstGeom>
          <a:noFill/>
          <a:ln>
            <a:noFill/>
          </a:ln>
        </p:spPr>
        <p:txBody>
          <a:bodyPr anchorCtr="0" anchor="t" bIns="0" lIns="0" spcFirstLastPara="1" rIns="0" wrap="square" tIns="12700">
            <a:spAutoFit/>
          </a:bodyPr>
          <a:lstStyle/>
          <a:p>
            <a:pPr indent="0" lvl="0" marL="12701" marR="0" rtl="0" algn="l">
              <a:spcBef>
                <a:spcPts val="0"/>
              </a:spcBef>
              <a:spcAft>
                <a:spcPts val="0"/>
              </a:spcAft>
              <a:buNone/>
            </a:pPr>
            <a:r>
              <a:rPr b="1" lang="en-US" sz="1400">
                <a:solidFill>
                  <a:srgbClr val="FFFFFF"/>
                </a:solidFill>
                <a:latin typeface="Calibri"/>
                <a:ea typeface="Calibri"/>
                <a:cs typeface="Calibri"/>
                <a:sym typeface="Calibri"/>
              </a:rPr>
              <a:t>CUSTOMERS</a:t>
            </a:r>
            <a:endParaRPr sz="1400">
              <a:solidFill>
                <a:srgbClr val="000000"/>
              </a:solidFill>
              <a:latin typeface="Calibri"/>
              <a:ea typeface="Calibri"/>
              <a:cs typeface="Calibri"/>
              <a:sym typeface="Calibri"/>
            </a:endParaRPr>
          </a:p>
        </p:txBody>
      </p:sp>
      <p:sp>
        <p:nvSpPr>
          <p:cNvPr id="539" name="Google Shape;539;p40"/>
          <p:cNvSpPr txBox="1"/>
          <p:nvPr/>
        </p:nvSpPr>
        <p:spPr>
          <a:xfrm>
            <a:off x="5467797" y="2107794"/>
            <a:ext cx="1615440" cy="3801041"/>
          </a:xfrm>
          <a:prstGeom prst="rect">
            <a:avLst/>
          </a:prstGeom>
          <a:noFill/>
          <a:ln>
            <a:noFill/>
          </a:ln>
        </p:spPr>
        <p:txBody>
          <a:bodyPr anchorCtr="0" anchor="t" bIns="0" lIns="0" spcFirstLastPara="1" rIns="0" wrap="square" tIns="12700">
            <a:spAutoFit/>
          </a:bodyPr>
          <a:lstStyle/>
          <a:p>
            <a:pPr indent="-269253" lvl="0" marL="281319" marR="5080" rtl="0" algn="l">
              <a:spcBef>
                <a:spcPts val="0"/>
              </a:spcBef>
              <a:spcAft>
                <a:spcPts val="0"/>
              </a:spcAft>
              <a:buNone/>
            </a:pPr>
            <a:r>
              <a:rPr b="1" lang="en-US" sz="1100">
                <a:solidFill>
                  <a:srgbClr val="FFFFFF"/>
                </a:solidFill>
                <a:latin typeface="Calibri"/>
                <a:ea typeface="Calibri"/>
                <a:cs typeface="Calibri"/>
                <a:sym typeface="Calibri"/>
              </a:rPr>
              <a:t>1. 	SEORANG KONSELOR TIDAK SEMATA MATA HARUS SEORANG SARJANA PSIKOLOGI TETAPI ANGGOTA POLRI YANG MENDAPATKAN PEMBINAAN DAN LATIHAN   TERKAIT  BIMBINGAN DAN KONSELING </a:t>
            </a:r>
            <a:endParaRPr/>
          </a:p>
          <a:p>
            <a:pPr indent="-269253" lvl="0" marL="281319" marR="5080" rtl="0" algn="l">
              <a:spcBef>
                <a:spcPts val="100"/>
              </a:spcBef>
              <a:spcAft>
                <a:spcPts val="0"/>
              </a:spcAft>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SEORANG KONSELOR BISA MENJADI TEMPAT UNTUK MENCERITAKAN PERMASALAHAN YANG DIHADAPI BAIK DINAS MAUPUN PRIBADI </a:t>
            </a:r>
            <a:endParaRPr/>
          </a:p>
          <a:p>
            <a:pPr indent="-199403" lvl="0" marL="281319" marR="5080" rtl="0" algn="l">
              <a:spcBef>
                <a:spcPts val="100"/>
              </a:spcBef>
              <a:spcAft>
                <a:spcPts val="0"/>
              </a:spcAft>
              <a:buClr>
                <a:schemeClr val="dk1"/>
              </a:buClr>
              <a:buSzPts val="1100"/>
              <a:buFont typeface="Calibri"/>
              <a:buNone/>
            </a:pPr>
            <a:r>
              <a:t/>
            </a:r>
            <a:endParaRPr b="1" sz="1100">
              <a:solidFill>
                <a:srgbClr val="FFFFFF"/>
              </a:solidFill>
              <a:latin typeface="Calibri"/>
              <a:ea typeface="Calibri"/>
              <a:cs typeface="Calibri"/>
              <a:sym typeface="Calibri"/>
            </a:endParaRPr>
          </a:p>
          <a:p>
            <a:pPr indent="-269253" lvl="0" marL="281319" marR="5080" rtl="0" algn="l">
              <a:spcBef>
                <a:spcPts val="100"/>
              </a:spcBef>
              <a:spcAft>
                <a:spcPts val="0"/>
              </a:spcAft>
              <a:buClr>
                <a:srgbClr val="FFFFFF"/>
              </a:buClr>
              <a:buSzPts val="1100"/>
              <a:buFont typeface="Calibri"/>
              <a:buAutoNum type="arabicPeriod" startAt="2"/>
            </a:pPr>
            <a:r>
              <a:rPr b="1" lang="en-US" sz="1100">
                <a:solidFill>
                  <a:srgbClr val="FFFFFF"/>
                </a:solidFill>
                <a:latin typeface="Calibri"/>
                <a:ea typeface="Calibri"/>
                <a:cs typeface="Calibri"/>
                <a:sym typeface="Calibri"/>
              </a:rPr>
              <a:t>BERSIFAT FLEKSIBEL DAN BISA DI TEMPATKAN DI MASING-MASING KORPS JAJARAN BAHARKAM POLRI</a:t>
            </a:r>
            <a:endParaRPr/>
          </a:p>
          <a:p>
            <a:pPr indent="-269253" lvl="0" marL="281319" marR="5080" rtl="0" algn="l">
              <a:spcBef>
                <a:spcPts val="100"/>
              </a:spcBef>
              <a:spcAft>
                <a:spcPts val="0"/>
              </a:spcAft>
              <a:buNone/>
            </a:pPr>
            <a:r>
              <a:t/>
            </a:r>
            <a:endParaRPr sz="1100">
              <a:solidFill>
                <a:srgbClr val="000000"/>
              </a:solidFill>
              <a:latin typeface="Calibri"/>
              <a:ea typeface="Calibri"/>
              <a:cs typeface="Calibri"/>
              <a:sym typeface="Calibri"/>
            </a:endParaRPr>
          </a:p>
        </p:txBody>
      </p:sp>
      <p:sp>
        <p:nvSpPr>
          <p:cNvPr id="540" name="Google Shape;540;p40"/>
          <p:cNvSpPr txBox="1"/>
          <p:nvPr/>
        </p:nvSpPr>
        <p:spPr>
          <a:xfrm>
            <a:off x="9431326" y="2144556"/>
            <a:ext cx="1767709" cy="4030847"/>
          </a:xfrm>
          <a:prstGeom prst="rect">
            <a:avLst/>
          </a:prstGeom>
          <a:noFill/>
          <a:ln>
            <a:noFill/>
          </a:ln>
        </p:spPr>
        <p:txBody>
          <a:bodyPr anchorCtr="0" anchor="t" bIns="0" lIns="0" spcFirstLastPara="1" rIns="0" wrap="square" tIns="12700">
            <a:spAutoFit/>
          </a:bodyPr>
          <a:lstStyle/>
          <a:p>
            <a:pPr indent="-228600" lvl="0" marL="241301" marR="0" rtl="0" algn="l">
              <a:spcBef>
                <a:spcPts val="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ANGGOTA DI JAJARAN BAHARKAM POLRI</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KORSABHARA</a:t>
            </a:r>
            <a:endParaRPr/>
          </a:p>
          <a:p>
            <a:pPr indent="0" lvl="0" marL="182563" marR="0" rtl="0" algn="l">
              <a:spcBef>
                <a:spcPts val="100"/>
              </a:spcBef>
              <a:spcAft>
                <a:spcPts val="0"/>
              </a:spcAft>
              <a:buNone/>
            </a:pPr>
            <a:r>
              <a:rPr b="1" lang="en-US" sz="1067">
                <a:solidFill>
                  <a:schemeClr val="lt1"/>
                </a:solidFill>
                <a:latin typeface="Montserrat"/>
                <a:ea typeface="Montserrat"/>
                <a:cs typeface="Montserrat"/>
                <a:sym typeface="Montserrat"/>
              </a:rPr>
              <a:t>SANGAT BERMANFAAT BAGI ANGGOTA KHUSUSNYA SAAT TERJADI UNRAS (TIM NEGOSIATOR)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Montserrat"/>
                <a:ea typeface="Montserrat"/>
                <a:cs typeface="Montserrat"/>
                <a:sym typeface="Montserrat"/>
              </a:rPr>
              <a:t>KORBINMAS</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JUGA BERMANFAAT PADA SAAT MELAKUKAN SOSIALISASI KEPADA MASYARAKAT TENTANG HARKAMTIBMAS </a:t>
            </a:r>
            <a:endParaRPr/>
          </a:p>
          <a:p>
            <a:pPr indent="-228600" lvl="0" marL="241301" marR="0" rtl="0" algn="l">
              <a:spcBef>
                <a:spcPts val="100"/>
              </a:spcBef>
              <a:spcAft>
                <a:spcPts val="0"/>
              </a:spcAft>
              <a:buClr>
                <a:schemeClr val="lt1"/>
              </a:buClr>
              <a:buSzPts val="1067"/>
              <a:buFont typeface="Arial"/>
              <a:buChar char="•"/>
            </a:pPr>
            <a:r>
              <a:rPr b="1" lang="en-US" sz="1067">
                <a:solidFill>
                  <a:schemeClr val="lt1"/>
                </a:solidFill>
                <a:latin typeface="Calibri"/>
                <a:ea typeface="Calibri"/>
                <a:cs typeface="Calibri"/>
                <a:sym typeface="Calibri"/>
              </a:rPr>
              <a:t>KORPOLAIRUD</a:t>
            </a:r>
            <a:endParaRPr/>
          </a:p>
          <a:p>
            <a:pPr indent="0" lvl="0" marL="182563" marR="0" rtl="0" algn="l">
              <a:spcBef>
                <a:spcPts val="100"/>
              </a:spcBef>
              <a:spcAft>
                <a:spcPts val="0"/>
              </a:spcAft>
              <a:buNone/>
            </a:pPr>
            <a:r>
              <a:rPr lang="en-US" sz="1067">
                <a:solidFill>
                  <a:schemeClr val="lt1"/>
                </a:solidFill>
                <a:latin typeface="Calibri"/>
                <a:ea typeface="Calibri"/>
                <a:cs typeface="Calibri"/>
                <a:sym typeface="Calibri"/>
              </a:rPr>
              <a:t>PERAN KONSELOR BISA MENJADI ALERNATIF SAAT ANGGOTA SELESAI/AKAN MELAKSANAKAN PENUGASAN DALAM WAKTU YANG CUKUP LAMA SEHINGGA MEMBUTUHKAN PERAN KONSELOR UNTUK  MENEKAN TINGKAT STRES ANGGOTA  </a:t>
            </a:r>
            <a:endParaRPr sz="1067">
              <a:solidFill>
                <a:schemeClr val="lt1"/>
              </a:solidFill>
              <a:latin typeface="Calibri"/>
              <a:ea typeface="Calibri"/>
              <a:cs typeface="Calibri"/>
              <a:sym typeface="Calibri"/>
            </a:endParaRPr>
          </a:p>
        </p:txBody>
      </p:sp>
      <p:sp>
        <p:nvSpPr>
          <p:cNvPr id="541" name="Google Shape;541;p40"/>
          <p:cNvSpPr txBox="1"/>
          <p:nvPr>
            <p:ph type="title"/>
          </p:nvPr>
        </p:nvSpPr>
        <p:spPr>
          <a:xfrm>
            <a:off x="369571" y="250814"/>
            <a:ext cx="6134545" cy="5165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1800"/>
              <a:buFont typeface="Arial Rounded"/>
              <a:buNone/>
            </a:pPr>
            <a:r>
              <a:rPr b="1" lang="en-US" sz="1800">
                <a:solidFill>
                  <a:srgbClr val="FFFF00"/>
                </a:solidFill>
                <a:latin typeface="Arial Rounded"/>
                <a:ea typeface="Arial Rounded"/>
                <a:cs typeface="Arial Rounded"/>
                <a:sym typeface="Arial Rounded"/>
              </a:rPr>
              <a:t>STRATEGI PENGEMBANGAN KOMPETENSI </a:t>
            </a:r>
            <a:br>
              <a:rPr b="1" lang="en-US" sz="1800">
                <a:solidFill>
                  <a:srgbClr val="FFFF00"/>
                </a:solidFill>
                <a:latin typeface="Arial Rounded"/>
                <a:ea typeface="Arial Rounded"/>
                <a:cs typeface="Arial Rounded"/>
                <a:sym typeface="Arial Rounded"/>
              </a:rPr>
            </a:br>
            <a:r>
              <a:rPr b="1" lang="en-US" sz="1800">
                <a:solidFill>
                  <a:srgbClr val="FFFF00"/>
                </a:solidFill>
                <a:latin typeface="Arial Rounded"/>
                <a:ea typeface="Arial Rounded"/>
                <a:cs typeface="Arial Rounded"/>
                <a:sym typeface="Arial Rounded"/>
              </a:rPr>
              <a:t>DALAM ADOPSI PROPER</a:t>
            </a:r>
            <a:endParaRPr b="1" sz="1200">
              <a:solidFill>
                <a:srgbClr val="FFFF00"/>
              </a:solidFill>
              <a:latin typeface="Arial Rounded"/>
              <a:ea typeface="Arial Rounded"/>
              <a:cs typeface="Arial Rounded"/>
              <a:sym typeface="Arial Rounded"/>
            </a:endParaRPr>
          </a:p>
        </p:txBody>
      </p:sp>
      <p:pic>
        <p:nvPicPr>
          <p:cNvPr id="542" name="Google Shape;542;p40"/>
          <p:cNvPicPr preferRelativeResize="0"/>
          <p:nvPr/>
        </p:nvPicPr>
        <p:blipFill rotWithShape="1">
          <a:blip r:embed="rId3">
            <a:alphaModFix/>
          </a:blip>
          <a:srcRect b="0" l="0" r="0" t="0"/>
          <a:stretch/>
        </p:blipFill>
        <p:spPr>
          <a:xfrm>
            <a:off x="235938" y="1088244"/>
            <a:ext cx="5459450" cy="3217303"/>
          </a:xfrm>
          <a:prstGeom prst="rect">
            <a:avLst/>
          </a:prstGeom>
          <a:noFill/>
          <a:ln cap="sq" cmpd="thickThin" w="88900">
            <a:solidFill>
              <a:srgbClr val="000000"/>
            </a:solidFill>
            <a:prstDash val="solid"/>
            <a:miter lim="800000"/>
            <a:headEnd len="sm" w="sm" type="none"/>
            <a:tailEnd len="sm" w="sm" type="none"/>
          </a:ln>
        </p:spPr>
      </p:pic>
      <p:pic>
        <p:nvPicPr>
          <p:cNvPr id="543" name="Google Shape;543;p40"/>
          <p:cNvPicPr preferRelativeResize="0"/>
          <p:nvPr/>
        </p:nvPicPr>
        <p:blipFill rotWithShape="1">
          <a:blip r:embed="rId4">
            <a:alphaModFix/>
          </a:blip>
          <a:srcRect b="0" l="0" r="0" t="0"/>
          <a:stretch/>
        </p:blipFill>
        <p:spPr>
          <a:xfrm>
            <a:off x="237018" y="4523590"/>
            <a:ext cx="2614850" cy="220980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544" name="Google Shape;544;p40"/>
          <p:cNvPicPr preferRelativeResize="0"/>
          <p:nvPr/>
        </p:nvPicPr>
        <p:blipFill rotWithShape="1">
          <a:blip r:embed="rId5">
            <a:alphaModFix/>
          </a:blip>
          <a:srcRect b="0" l="0" r="0" t="0"/>
          <a:stretch/>
        </p:blipFill>
        <p:spPr>
          <a:xfrm>
            <a:off x="3029420" y="4621561"/>
            <a:ext cx="3246097" cy="2111829"/>
          </a:xfrm>
          <a:prstGeom prst="snip2DiagRect">
            <a:avLst>
              <a:gd fmla="val 0" name="adj1"/>
              <a:gd fmla="val 16667" name="adj2"/>
            </a:avLst>
          </a:prstGeom>
          <a:solidFill>
            <a:srgbClr val="ECECEC"/>
          </a:solidFill>
          <a:ln cap="sq" cmpd="sng" w="88900">
            <a:solidFill>
              <a:srgbClr val="FFFFFF"/>
            </a:solidFill>
            <a:prstDash val="solid"/>
            <a:miter lim="800000"/>
            <a:headEnd len="sm" w="sm" type="none"/>
            <a:tailEnd len="sm" w="sm" type="none"/>
          </a:ln>
          <a:effectLst>
            <a:outerShdw blurRad="88900" rotWithShape="0" algn="tl">
              <a:srgbClr val="000000">
                <a:alpha val="44705"/>
              </a:srgbClr>
            </a:outerShdw>
          </a:effectLst>
        </p:spPr>
      </p:pic>
      <p:sp>
        <p:nvSpPr>
          <p:cNvPr id="545" name="Google Shape;545;p40"/>
          <p:cNvSpPr/>
          <p:nvPr/>
        </p:nvSpPr>
        <p:spPr>
          <a:xfrm>
            <a:off x="6596743" y="990600"/>
            <a:ext cx="5214257" cy="574279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2000">
                <a:solidFill>
                  <a:schemeClr val="dk1"/>
                </a:solidFill>
                <a:latin typeface="Calibri"/>
                <a:ea typeface="Calibri"/>
                <a:cs typeface="Calibri"/>
                <a:sym typeface="Calibri"/>
              </a:rPr>
              <a:t>Dalam implemnetasi proyek perubahan ini Baharkam Polri menerapkan strategi pengembangan kompetensi dalam bentuk peningkatan kemampuan sekaligus melaksanakan kegiatan asistensi ke jajaran terkait sosialisasi.</a:t>
            </a:r>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Sekaligus memberikan pelatihan bagi jajaran Baharkam yang ada di wilayah sehingga memiliki kemampuan dalam bidang konseling sama dengan para konselor yang ada di Biro Psikologi SSDM Polri. </a:t>
            </a:r>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Asistensi ke jajaran untuk memastikan bahwa personel yang ada di jajaran memiliki pengetahuan yang kompeten untuk mempraktekan ilmu yang telah di dapat secara efektif. </a:t>
            </a:r>
            <a:endParaRPr sz="20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41"/>
          <p:cNvSpPr txBox="1"/>
          <p:nvPr/>
        </p:nvSpPr>
        <p:spPr>
          <a:xfrm>
            <a:off x="-303538" y="221342"/>
            <a:ext cx="7366000" cy="553998"/>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800">
                <a:solidFill>
                  <a:srgbClr val="FFFF00"/>
                </a:solidFill>
                <a:latin typeface="Montserrat"/>
                <a:ea typeface="Montserrat"/>
                <a:cs typeface="Montserrat"/>
                <a:sym typeface="Montserrat"/>
              </a:rPr>
              <a:t>KETERKAITAN MATA PELATIHAN PILIHAN</a:t>
            </a:r>
            <a:endParaRPr/>
          </a:p>
          <a:p>
            <a:pPr indent="0" lvl="0" marL="0" marR="0" rtl="0" algn="ctr">
              <a:spcBef>
                <a:spcPts val="0"/>
              </a:spcBef>
              <a:spcAft>
                <a:spcPts val="0"/>
              </a:spcAft>
              <a:buNone/>
            </a:pPr>
            <a:r>
              <a:rPr b="1" lang="en-US" sz="1800">
                <a:solidFill>
                  <a:srgbClr val="FFFF00"/>
                </a:solidFill>
                <a:latin typeface="Montserrat"/>
                <a:ea typeface="Montserrat"/>
                <a:cs typeface="Montserrat"/>
                <a:sym typeface="Montserrat"/>
              </a:rPr>
              <a:t>DENGAN PROYEK PERUBAHAN</a:t>
            </a:r>
            <a:endParaRPr/>
          </a:p>
        </p:txBody>
      </p:sp>
      <p:grpSp>
        <p:nvGrpSpPr>
          <p:cNvPr id="552" name="Google Shape;552;p41"/>
          <p:cNvGrpSpPr/>
          <p:nvPr/>
        </p:nvGrpSpPr>
        <p:grpSpPr>
          <a:xfrm>
            <a:off x="1427675" y="1127170"/>
            <a:ext cx="9344378" cy="5418667"/>
            <a:chOff x="1962" y="0"/>
            <a:chExt cx="9344378" cy="5418667"/>
          </a:xfrm>
        </p:grpSpPr>
        <p:sp>
          <p:nvSpPr>
            <p:cNvPr id="553" name="Google Shape;553;p41"/>
            <p:cNvSpPr/>
            <p:nvPr/>
          </p:nvSpPr>
          <p:spPr>
            <a:xfrm>
              <a:off x="1962" y="0"/>
              <a:ext cx="3053718" cy="5418667"/>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41"/>
            <p:cNvSpPr txBox="1"/>
            <p:nvPr/>
          </p:nvSpPr>
          <p:spPr>
            <a:xfrm>
              <a:off x="1962" y="2167466"/>
              <a:ext cx="3053718" cy="2167466"/>
            </a:xfrm>
            <a:prstGeom prst="rect">
              <a:avLst/>
            </a:prstGeom>
            <a:noFill/>
            <a:ln>
              <a:noFill/>
            </a:ln>
          </p:spPr>
          <p:txBody>
            <a:bodyPr anchorCtr="0" anchor="ctr" bIns="142225" lIns="142225" spcFirstLastPara="1" rIns="142225" wrap="square" tIns="142225">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MATA PELATIHAN KONSELING PSIKOLOGIS </a:t>
              </a:r>
              <a:endParaRPr/>
            </a:p>
            <a:p>
              <a:pPr indent="0" lvl="0" marL="0" marR="0" rtl="0" algn="ctr">
                <a:lnSpc>
                  <a:spcPct val="90000"/>
                </a:lnSpc>
                <a:spcBef>
                  <a:spcPts val="70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1. TEKNIK DASAR KONSELING</a:t>
              </a:r>
              <a:endParaRPr/>
            </a:p>
            <a:p>
              <a:pPr indent="0" lvl="0" marL="0" marR="0" rtl="0" algn="ctr">
                <a:lnSpc>
                  <a:spcPct val="90000"/>
                </a:lnSpc>
                <a:spcBef>
                  <a:spcPts val="700"/>
                </a:spcBef>
                <a:spcAft>
                  <a:spcPts val="0"/>
                </a:spcAft>
                <a:buClr>
                  <a:schemeClr val="dk1"/>
                </a:buClr>
                <a:buSzPts val="2000"/>
                <a:buFont typeface="Calibri"/>
                <a:buNone/>
              </a:pPr>
              <a:r>
                <a:t/>
              </a:r>
              <a:endParaRPr sz="2000">
                <a:solidFill>
                  <a:schemeClr val="lt1"/>
                </a:solidFill>
                <a:latin typeface="Calibri"/>
                <a:ea typeface="Calibri"/>
                <a:cs typeface="Calibri"/>
                <a:sym typeface="Calibri"/>
              </a:endParaRPr>
            </a:p>
          </p:txBody>
        </p:sp>
        <p:sp>
          <p:nvSpPr>
            <p:cNvPr id="555" name="Google Shape;555;p41"/>
            <p:cNvSpPr/>
            <p:nvPr/>
          </p:nvSpPr>
          <p:spPr>
            <a:xfrm>
              <a:off x="626613" y="325120"/>
              <a:ext cx="1804416" cy="1804416"/>
            </a:xfrm>
            <a:prstGeom prst="ellipse">
              <a:avLst/>
            </a:prstGeom>
            <a:blipFill rotWithShape="1">
              <a:blip r:embed="rId3">
                <a:alphaModFix/>
              </a:blip>
              <a:stretch>
                <a:fillRect b="0" l="-15999" r="-15998"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41"/>
            <p:cNvSpPr/>
            <p:nvPr/>
          </p:nvSpPr>
          <p:spPr>
            <a:xfrm>
              <a:off x="3147292" y="0"/>
              <a:ext cx="3053718" cy="5418667"/>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41"/>
            <p:cNvSpPr txBox="1"/>
            <p:nvPr/>
          </p:nvSpPr>
          <p:spPr>
            <a:xfrm>
              <a:off x="3147292" y="2167466"/>
              <a:ext cx="3053718" cy="2167466"/>
            </a:xfrm>
            <a:prstGeom prst="rect">
              <a:avLst/>
            </a:prstGeom>
            <a:noFill/>
            <a:ln>
              <a:noFill/>
            </a:ln>
          </p:spPr>
          <p:txBody>
            <a:bodyPr anchorCtr="0" anchor="ctr" bIns="142225" lIns="142225" spcFirstLastPara="1" rIns="142225" wrap="square" tIns="142225">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MATA PELATIHAN PENGEMBANGAN DIRI DAN PENGENDALIAN DIRI </a:t>
              </a:r>
              <a:endParaRPr/>
            </a:p>
            <a:p>
              <a:pPr indent="0" lvl="0" marL="0" marR="0" rtl="0" algn="ctr">
                <a:lnSpc>
                  <a:spcPct val="90000"/>
                </a:lnSpc>
                <a:spcBef>
                  <a:spcPts val="70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2. KOMUNIKASI DALAM KONSELING</a:t>
              </a:r>
              <a:endParaRPr/>
            </a:p>
          </p:txBody>
        </p:sp>
        <p:sp>
          <p:nvSpPr>
            <p:cNvPr id="558" name="Google Shape;558;p41"/>
            <p:cNvSpPr/>
            <p:nvPr/>
          </p:nvSpPr>
          <p:spPr>
            <a:xfrm>
              <a:off x="3771943" y="325120"/>
              <a:ext cx="1804416" cy="1804416"/>
            </a:xfrm>
            <a:prstGeom prst="ellipse">
              <a:avLst/>
            </a:prstGeom>
            <a:blipFill rotWithShape="1">
              <a:blip r:embed="rId4">
                <a:alphaModFix/>
              </a:blip>
              <a:stretch>
                <a:fillRect b="0" l="-25997" r="-25998"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41"/>
            <p:cNvSpPr/>
            <p:nvPr/>
          </p:nvSpPr>
          <p:spPr>
            <a:xfrm>
              <a:off x="6292622" y="0"/>
              <a:ext cx="3053718" cy="5418667"/>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41"/>
            <p:cNvSpPr txBox="1"/>
            <p:nvPr/>
          </p:nvSpPr>
          <p:spPr>
            <a:xfrm>
              <a:off x="6292622" y="2167466"/>
              <a:ext cx="3053718" cy="2167466"/>
            </a:xfrm>
            <a:prstGeom prst="rect">
              <a:avLst/>
            </a:prstGeom>
            <a:noFill/>
            <a:ln>
              <a:noFill/>
            </a:ln>
          </p:spPr>
          <p:txBody>
            <a:bodyPr anchorCtr="0" anchor="ctr" bIns="142225" lIns="142225" spcFirstLastPara="1" rIns="142225" wrap="square" tIns="142225">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MATA PELATIHAN  TEKNIK STABILISASI EMOSI </a:t>
              </a:r>
              <a:endParaRPr/>
            </a:p>
            <a:p>
              <a:pPr indent="0" lvl="0" marL="0" marR="0" rtl="0" algn="ctr">
                <a:lnSpc>
                  <a:spcPct val="90000"/>
                </a:lnSpc>
                <a:spcBef>
                  <a:spcPts val="70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3. PEER KONSELING</a:t>
              </a:r>
              <a:endParaRPr/>
            </a:p>
          </p:txBody>
        </p:sp>
        <p:sp>
          <p:nvSpPr>
            <p:cNvPr id="561" name="Google Shape;561;p41"/>
            <p:cNvSpPr/>
            <p:nvPr/>
          </p:nvSpPr>
          <p:spPr>
            <a:xfrm>
              <a:off x="6917273" y="325120"/>
              <a:ext cx="1804416" cy="1804416"/>
            </a:xfrm>
            <a:prstGeom prst="ellipse">
              <a:avLst/>
            </a:prstGeom>
            <a:blipFill rotWithShape="1">
              <a:blip r:embed="rId5">
                <a:alphaModFix/>
              </a:blip>
              <a:stretch>
                <a:fillRect b="0" l="-21996" r="-21996"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1"/>
            <p:cNvSpPr/>
            <p:nvPr/>
          </p:nvSpPr>
          <p:spPr>
            <a:xfrm>
              <a:off x="373932" y="4334933"/>
              <a:ext cx="8600439" cy="812800"/>
            </a:xfrm>
            <a:prstGeom prst="leftRightArrow">
              <a:avLst>
                <a:gd fmla="val 50000" name="adj1"/>
                <a:gd fmla="val 50000" name="adj2"/>
              </a:avLst>
            </a:prstGeom>
            <a:solidFill>
              <a:srgbClr val="ABBAD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5"/>
          <p:cNvSpPr/>
          <p:nvPr/>
        </p:nvSpPr>
        <p:spPr>
          <a:xfrm>
            <a:off x="8709574" y="2296007"/>
            <a:ext cx="2752928" cy="1934007"/>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171450" lvl="0" marL="1714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masih banyaknya pelanggaran yang terjadi di lingngkungan Baharkam </a:t>
            </a:r>
            <a:endParaRPr b="0" i="0" sz="1200" u="none" cap="none" strike="noStrike">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Kurang kesadaran personel Baharkam tentang pentingnya layanan konseling</a:t>
            </a:r>
            <a:endParaRPr b="0" i="0" sz="1200" u="none" cap="none" strike="noStrike">
              <a:solidFill>
                <a:schemeClr val="dk1"/>
              </a:solidFill>
              <a:latin typeface="Calibri"/>
              <a:ea typeface="Calibri"/>
              <a:cs typeface="Calibri"/>
              <a:sym typeface="Calibri"/>
            </a:endParaRPr>
          </a:p>
          <a:p>
            <a:pPr indent="-171450" lvl="0" marL="1714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belum adanya kepedulian anggota terhadap kesehatan mental sehingga masih banyak anggota yang belum mau mengisi aplikasi E-Mental</a:t>
            </a:r>
            <a:endParaRPr/>
          </a:p>
        </p:txBody>
      </p:sp>
      <p:sp>
        <p:nvSpPr>
          <p:cNvPr id="135" name="Google Shape;135;p15"/>
          <p:cNvSpPr/>
          <p:nvPr/>
        </p:nvSpPr>
        <p:spPr>
          <a:xfrm>
            <a:off x="7449358" y="3017958"/>
            <a:ext cx="1254871" cy="496110"/>
          </a:xfrm>
          <a:prstGeom prst="rightArrow">
            <a:avLst>
              <a:gd fmla="val 50000" name="adj1"/>
              <a:gd fmla="val 50000" name="adj2"/>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050" u="none" cap="none" strike="noStrike">
                <a:solidFill>
                  <a:schemeClr val="dk1"/>
                </a:solidFill>
                <a:latin typeface="Calibri"/>
                <a:ea typeface="Calibri"/>
                <a:cs typeface="Calibri"/>
                <a:sym typeface="Calibri"/>
              </a:rPr>
              <a:t>PERMASALAHAN</a:t>
            </a:r>
            <a:endParaRPr b="1" i="0" sz="1050" u="none" cap="none" strike="noStrike">
              <a:solidFill>
                <a:schemeClr val="dk1"/>
              </a:solidFill>
              <a:latin typeface="Calibri"/>
              <a:ea typeface="Calibri"/>
              <a:cs typeface="Calibri"/>
              <a:sym typeface="Calibri"/>
            </a:endParaRPr>
          </a:p>
        </p:txBody>
      </p:sp>
      <p:sp>
        <p:nvSpPr>
          <p:cNvPr id="136" name="Google Shape;136;p15"/>
          <p:cNvSpPr txBox="1"/>
          <p:nvPr/>
        </p:nvSpPr>
        <p:spPr>
          <a:xfrm>
            <a:off x="11352585" y="6572076"/>
            <a:ext cx="756084" cy="235962"/>
          </a:xfrm>
          <a:prstGeom prst="rect">
            <a:avLst/>
          </a:prstGeom>
          <a:noFill/>
          <a:ln>
            <a:noFill/>
          </a:ln>
        </p:spPr>
        <p:txBody>
          <a:bodyPr anchorCtr="0" anchor="ctr" bIns="25400" lIns="25400" spcFirstLastPara="1" rIns="25400" wrap="square" tIns="25400">
            <a:spAutoFit/>
          </a:bodyPr>
          <a:lstStyle/>
          <a:p>
            <a:pPr indent="0" lvl="0" marL="0" marR="0" rtl="0" algn="ctr">
              <a:spcBef>
                <a:spcPts val="0"/>
              </a:spcBef>
              <a:spcAft>
                <a:spcPts val="0"/>
              </a:spcAft>
              <a:buNone/>
            </a:pPr>
            <a:r>
              <a:rPr b="0" i="0" lang="en-US" sz="1200" u="none" cap="none" strike="noStrike">
                <a:solidFill>
                  <a:schemeClr val="dk1"/>
                </a:solidFill>
                <a:latin typeface="Calibri"/>
                <a:ea typeface="Calibri"/>
                <a:cs typeface="Calibri"/>
                <a:sym typeface="Calibri"/>
              </a:rPr>
              <a:t>2</a:t>
            </a:r>
            <a:endParaRPr b="0" i="0" sz="1200" u="none" cap="none" strike="noStrike">
              <a:solidFill>
                <a:schemeClr val="dk1"/>
              </a:solidFill>
              <a:latin typeface="Calibri"/>
              <a:ea typeface="Calibri"/>
              <a:cs typeface="Calibri"/>
              <a:sym typeface="Calibri"/>
            </a:endParaRPr>
          </a:p>
        </p:txBody>
      </p:sp>
      <p:sp>
        <p:nvSpPr>
          <p:cNvPr id="137" name="Google Shape;137;p15"/>
          <p:cNvSpPr/>
          <p:nvPr/>
        </p:nvSpPr>
        <p:spPr>
          <a:xfrm>
            <a:off x="0" y="1277620"/>
            <a:ext cx="3326860" cy="5233855"/>
          </a:xfrm>
          <a:prstGeom prst="roundRect">
            <a:avLst>
              <a:gd fmla="val 16667" name="adj"/>
            </a:avLst>
          </a:prstGeom>
          <a:solidFill>
            <a:srgbClr val="FFFF00"/>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1600" u="none" cap="none" strike="noStrike">
                <a:solidFill>
                  <a:schemeClr val="dk1"/>
                </a:solidFill>
                <a:latin typeface="Calibri"/>
                <a:ea typeface="Calibri"/>
                <a:cs typeface="Calibri"/>
                <a:sym typeface="Calibri"/>
              </a:rPr>
              <a:t>BAHARKAM POLRI MERUPAKAN ORGANISASI YANG BESAR DENGAN TIGA KORPS SEBAGAI MOTOR DALAM MENJALANKAN TUGAS-TUGAS OPERASIONAL POLRI</a:t>
            </a:r>
            <a:endParaRPr b="1" i="0" sz="1200" u="none" cap="none" strike="noStrike">
              <a:solidFill>
                <a:schemeClr val="dk1"/>
              </a:solidFill>
              <a:latin typeface="Calibri"/>
              <a:ea typeface="Calibri"/>
              <a:cs typeface="Calibri"/>
              <a:sym typeface="Calibri"/>
            </a:endParaRPr>
          </a:p>
        </p:txBody>
      </p:sp>
      <p:sp>
        <p:nvSpPr>
          <p:cNvPr id="138" name="Google Shape;138;p15"/>
          <p:cNvSpPr txBox="1"/>
          <p:nvPr>
            <p:ph type="title"/>
          </p:nvPr>
        </p:nvSpPr>
        <p:spPr>
          <a:xfrm>
            <a:off x="-15846" y="355758"/>
            <a:ext cx="6134545" cy="3226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LATAR BELAKANG</a:t>
            </a:r>
            <a:endParaRPr b="1" sz="1600">
              <a:solidFill>
                <a:srgbClr val="FFFF00"/>
              </a:solidFill>
              <a:latin typeface="Arial Rounded"/>
              <a:ea typeface="Arial Rounded"/>
              <a:cs typeface="Arial Rounded"/>
              <a:sym typeface="Arial Rounded"/>
            </a:endParaRPr>
          </a:p>
        </p:txBody>
      </p:sp>
      <p:grpSp>
        <p:nvGrpSpPr>
          <p:cNvPr id="139" name="Google Shape;139;p15"/>
          <p:cNvGrpSpPr/>
          <p:nvPr/>
        </p:nvGrpSpPr>
        <p:grpSpPr>
          <a:xfrm>
            <a:off x="183429" y="1359901"/>
            <a:ext cx="2965496" cy="3235953"/>
            <a:chOff x="276156" y="3424921"/>
            <a:chExt cx="2965496" cy="3235953"/>
          </a:xfrm>
        </p:grpSpPr>
        <p:grpSp>
          <p:nvGrpSpPr>
            <p:cNvPr id="140" name="Google Shape;140;p15"/>
            <p:cNvGrpSpPr/>
            <p:nvPr/>
          </p:nvGrpSpPr>
          <p:grpSpPr>
            <a:xfrm>
              <a:off x="622570" y="4452938"/>
              <a:ext cx="2286000" cy="1126150"/>
              <a:chOff x="622570" y="4452938"/>
              <a:chExt cx="2286000" cy="1126150"/>
            </a:xfrm>
          </p:grpSpPr>
          <p:cxnSp>
            <p:nvCxnSpPr>
              <p:cNvPr id="141" name="Google Shape;141;p15"/>
              <p:cNvCxnSpPr/>
              <p:nvPr/>
            </p:nvCxnSpPr>
            <p:spPr>
              <a:xfrm>
                <a:off x="1728935" y="4452938"/>
                <a:ext cx="0" cy="595717"/>
              </a:xfrm>
              <a:prstGeom prst="straightConnector1">
                <a:avLst/>
              </a:prstGeom>
              <a:noFill/>
              <a:ln cap="flat" cmpd="sng" w="76200">
                <a:solidFill>
                  <a:schemeClr val="dk1"/>
                </a:solidFill>
                <a:prstDash val="solid"/>
                <a:miter lim="800000"/>
                <a:headEnd len="sm" w="sm" type="none"/>
                <a:tailEnd len="sm" w="sm" type="none"/>
              </a:ln>
            </p:spPr>
          </p:cxnSp>
          <p:cxnSp>
            <p:nvCxnSpPr>
              <p:cNvPr id="142" name="Google Shape;142;p15"/>
              <p:cNvCxnSpPr/>
              <p:nvPr/>
            </p:nvCxnSpPr>
            <p:spPr>
              <a:xfrm>
                <a:off x="622570" y="5019472"/>
                <a:ext cx="2286000" cy="0"/>
              </a:xfrm>
              <a:prstGeom prst="straightConnector1">
                <a:avLst/>
              </a:prstGeom>
              <a:noFill/>
              <a:ln cap="flat" cmpd="sng" w="76200">
                <a:solidFill>
                  <a:schemeClr val="dk1"/>
                </a:solidFill>
                <a:prstDash val="solid"/>
                <a:miter lim="800000"/>
                <a:headEnd len="sm" w="sm" type="none"/>
                <a:tailEnd len="sm" w="sm" type="none"/>
              </a:ln>
            </p:spPr>
          </p:cxnSp>
          <p:cxnSp>
            <p:nvCxnSpPr>
              <p:cNvPr id="143" name="Google Shape;143;p15"/>
              <p:cNvCxnSpPr/>
              <p:nvPr/>
            </p:nvCxnSpPr>
            <p:spPr>
              <a:xfrm>
                <a:off x="659009" y="4981325"/>
                <a:ext cx="0" cy="597763"/>
              </a:xfrm>
              <a:prstGeom prst="straightConnector1">
                <a:avLst/>
              </a:prstGeom>
              <a:noFill/>
              <a:ln cap="flat" cmpd="sng" w="76200">
                <a:solidFill>
                  <a:schemeClr val="dk1"/>
                </a:solidFill>
                <a:prstDash val="solid"/>
                <a:miter lim="800000"/>
                <a:headEnd len="sm" w="sm" type="none"/>
                <a:tailEnd len="sm" w="sm" type="none"/>
              </a:ln>
            </p:spPr>
          </p:cxnSp>
          <p:cxnSp>
            <p:nvCxnSpPr>
              <p:cNvPr id="144" name="Google Shape;144;p15"/>
              <p:cNvCxnSpPr/>
              <p:nvPr/>
            </p:nvCxnSpPr>
            <p:spPr>
              <a:xfrm>
                <a:off x="1728280" y="4948156"/>
                <a:ext cx="0" cy="597763"/>
              </a:xfrm>
              <a:prstGeom prst="straightConnector1">
                <a:avLst/>
              </a:prstGeom>
              <a:noFill/>
              <a:ln cap="flat" cmpd="sng" w="76200">
                <a:solidFill>
                  <a:schemeClr val="dk1"/>
                </a:solidFill>
                <a:prstDash val="solid"/>
                <a:miter lim="800000"/>
                <a:headEnd len="sm" w="sm" type="none"/>
                <a:tailEnd len="sm" w="sm" type="none"/>
              </a:ln>
            </p:spPr>
          </p:cxnSp>
          <p:cxnSp>
            <p:nvCxnSpPr>
              <p:cNvPr id="145" name="Google Shape;145;p15"/>
              <p:cNvCxnSpPr/>
              <p:nvPr/>
            </p:nvCxnSpPr>
            <p:spPr>
              <a:xfrm>
                <a:off x="2868459" y="4981325"/>
                <a:ext cx="0" cy="597763"/>
              </a:xfrm>
              <a:prstGeom prst="straightConnector1">
                <a:avLst/>
              </a:prstGeom>
              <a:noFill/>
              <a:ln cap="flat" cmpd="sng" w="76200">
                <a:solidFill>
                  <a:schemeClr val="dk1"/>
                </a:solidFill>
                <a:prstDash val="solid"/>
                <a:miter lim="800000"/>
                <a:headEnd len="sm" w="sm" type="none"/>
                <a:tailEnd len="sm" w="sm" type="none"/>
              </a:ln>
            </p:spPr>
          </p:cxnSp>
        </p:grpSp>
        <p:pic>
          <p:nvPicPr>
            <p:cNvPr descr="LOGO BAHARKAM.png" id="146" name="Google Shape;146;p15"/>
            <p:cNvPicPr preferRelativeResize="0"/>
            <p:nvPr/>
          </p:nvPicPr>
          <p:blipFill rotWithShape="1">
            <a:blip r:embed="rId3">
              <a:alphaModFix/>
            </a:blip>
            <a:srcRect b="0" l="0" r="0" t="0"/>
            <a:stretch/>
          </p:blipFill>
          <p:spPr>
            <a:xfrm>
              <a:off x="1305128" y="3424921"/>
              <a:ext cx="819599" cy="951024"/>
            </a:xfrm>
            <a:prstGeom prst="rect">
              <a:avLst/>
            </a:prstGeom>
            <a:noFill/>
            <a:ln>
              <a:noFill/>
            </a:ln>
            <a:effectLst>
              <a:outerShdw blurRad="190500" rotWithShape="0">
                <a:srgbClr val="FFFFFF">
                  <a:alpha val="61568"/>
                </a:srgbClr>
              </a:outerShdw>
            </a:effectLst>
          </p:spPr>
        </p:pic>
        <p:pic>
          <p:nvPicPr>
            <p:cNvPr id="147" name="Google Shape;147;p15"/>
            <p:cNvPicPr preferRelativeResize="0"/>
            <p:nvPr/>
          </p:nvPicPr>
          <p:blipFill rotWithShape="1">
            <a:blip r:embed="rId4">
              <a:alphaModFix/>
            </a:blip>
            <a:srcRect b="0" l="0" r="0" t="0"/>
            <a:stretch/>
          </p:blipFill>
          <p:spPr>
            <a:xfrm>
              <a:off x="2466694" y="5609037"/>
              <a:ext cx="774958" cy="953311"/>
            </a:xfrm>
            <a:prstGeom prst="rect">
              <a:avLst/>
            </a:prstGeom>
            <a:noFill/>
            <a:ln>
              <a:noFill/>
            </a:ln>
          </p:spPr>
        </p:pic>
        <p:pic>
          <p:nvPicPr>
            <p:cNvPr id="148" name="Google Shape;148;p15"/>
            <p:cNvPicPr preferRelativeResize="0"/>
            <p:nvPr/>
          </p:nvPicPr>
          <p:blipFill rotWithShape="1">
            <a:blip r:embed="rId5">
              <a:alphaModFix/>
            </a:blip>
            <a:srcRect b="0" l="0" r="0" t="0"/>
            <a:stretch/>
          </p:blipFill>
          <p:spPr>
            <a:xfrm>
              <a:off x="1014771" y="5545919"/>
              <a:ext cx="1486607" cy="1114955"/>
            </a:xfrm>
            <a:prstGeom prst="rect">
              <a:avLst/>
            </a:prstGeom>
            <a:noFill/>
            <a:ln>
              <a:noFill/>
            </a:ln>
          </p:spPr>
        </p:pic>
        <p:pic>
          <p:nvPicPr>
            <p:cNvPr id="149" name="Google Shape;149;p15"/>
            <p:cNvPicPr preferRelativeResize="0"/>
            <p:nvPr/>
          </p:nvPicPr>
          <p:blipFill rotWithShape="1">
            <a:blip r:embed="rId6">
              <a:alphaModFix/>
            </a:blip>
            <a:srcRect b="0" l="0" r="0" t="0"/>
            <a:stretch/>
          </p:blipFill>
          <p:spPr>
            <a:xfrm>
              <a:off x="276156" y="5571945"/>
              <a:ext cx="765706" cy="990404"/>
            </a:xfrm>
            <a:prstGeom prst="rect">
              <a:avLst/>
            </a:prstGeom>
            <a:noFill/>
            <a:ln>
              <a:noFill/>
            </a:ln>
          </p:spPr>
        </p:pic>
      </p:grpSp>
      <p:sp>
        <p:nvSpPr>
          <p:cNvPr id="150" name="Google Shape;150;p15"/>
          <p:cNvSpPr/>
          <p:nvPr/>
        </p:nvSpPr>
        <p:spPr>
          <a:xfrm>
            <a:off x="4775692" y="2784953"/>
            <a:ext cx="2780829" cy="1813784"/>
          </a:xfrm>
          <a:prstGeom prst="verticalScroll">
            <a:avLst>
              <a:gd fmla="val 12500" name="adj"/>
            </a:avLst>
          </a:prstGeom>
          <a:solidFill>
            <a:srgbClr val="FFFF0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Calibri"/>
                <a:ea typeface="Calibri"/>
                <a:cs typeface="Calibri"/>
                <a:sym typeface="Calibri"/>
              </a:rPr>
              <a:t>PREVENTIF </a:t>
            </a:r>
            <a:endParaRPr b="1" i="0" sz="1800" u="none" cap="none" strike="noStrike">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Calibri"/>
                <a:ea typeface="Calibri"/>
                <a:cs typeface="Calibri"/>
                <a:sym typeface="Calibri"/>
              </a:rPr>
              <a:t>PREEMTIF</a:t>
            </a:r>
            <a:endParaRPr b="1" i="0" sz="1800" u="none" cap="none" strike="noStrike">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b="1" i="0" lang="en-US" sz="1800" u="none" cap="none" strike="noStrike">
                <a:solidFill>
                  <a:schemeClr val="dk1"/>
                </a:solidFill>
                <a:latin typeface="Calibri"/>
                <a:ea typeface="Calibri"/>
                <a:cs typeface="Calibri"/>
                <a:sym typeface="Calibri"/>
              </a:rPr>
              <a:t>HARKAMTIBMAS</a:t>
            </a:r>
            <a:endParaRPr b="1"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p:txBody>
      </p:sp>
      <p:sp>
        <p:nvSpPr>
          <p:cNvPr id="151" name="Google Shape;151;p15"/>
          <p:cNvSpPr/>
          <p:nvPr/>
        </p:nvSpPr>
        <p:spPr>
          <a:xfrm>
            <a:off x="3434744" y="3398437"/>
            <a:ext cx="1503780" cy="496110"/>
          </a:xfrm>
          <a:prstGeom prst="rightArrow">
            <a:avLst>
              <a:gd fmla="val 50000" name="adj1"/>
              <a:gd fmla="val 50000" name="adj2"/>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TUPOKSI</a:t>
            </a:r>
            <a:endParaRPr b="1" sz="1800">
              <a:solidFill>
                <a:schemeClr val="dk1"/>
              </a:solidFill>
              <a:latin typeface="Calibri"/>
              <a:ea typeface="Calibri"/>
              <a:cs typeface="Calibri"/>
              <a:sym typeface="Calibri"/>
            </a:endParaRPr>
          </a:p>
        </p:txBody>
      </p:sp>
      <p:pic>
        <p:nvPicPr>
          <p:cNvPr id="152" name="Google Shape;152;p15"/>
          <p:cNvPicPr preferRelativeResize="0"/>
          <p:nvPr/>
        </p:nvPicPr>
        <p:blipFill rotWithShape="1">
          <a:blip r:embed="rId7">
            <a:alphaModFix/>
          </a:blip>
          <a:srcRect b="0" l="0" r="0" t="0"/>
          <a:stretch/>
        </p:blipFill>
        <p:spPr>
          <a:xfrm>
            <a:off x="10475727" y="678410"/>
            <a:ext cx="1632942" cy="734657"/>
          </a:xfrm>
          <a:prstGeom prst="rect">
            <a:avLst/>
          </a:prstGeom>
          <a:noFill/>
          <a:ln>
            <a:noFill/>
          </a:ln>
        </p:spPr>
      </p:pic>
      <p:sp>
        <p:nvSpPr>
          <p:cNvPr id="153" name="Google Shape;153;p15"/>
          <p:cNvSpPr/>
          <p:nvPr/>
        </p:nvSpPr>
        <p:spPr>
          <a:xfrm>
            <a:off x="9656466" y="4280598"/>
            <a:ext cx="1034980" cy="653143"/>
          </a:xfrm>
          <a:prstGeom prst="downArrow">
            <a:avLst>
              <a:gd fmla="val 50000" name="adj1"/>
              <a:gd fmla="val 50000" name="adj2"/>
            </a:avLst>
          </a:prstGeom>
          <a:solidFill>
            <a:schemeClr val="accent4"/>
          </a:solidFill>
          <a:ln cap="flat" cmpd="sng" w="12700">
            <a:solidFill>
              <a:srgbClr val="6B51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 name="Google Shape;154;p15"/>
          <p:cNvSpPr/>
          <p:nvPr/>
        </p:nvSpPr>
        <p:spPr>
          <a:xfrm>
            <a:off x="8259745" y="4933741"/>
            <a:ext cx="3778180" cy="1577734"/>
          </a:xfrm>
          <a:prstGeom prst="cloudCallout">
            <a:avLst>
              <a:gd fmla="val -20833" name="adj1"/>
              <a:gd fmla="val 62500" name="adj2"/>
            </a:avLst>
          </a:prstGeom>
          <a:solidFill>
            <a:schemeClr val="accent2"/>
          </a:solidFill>
          <a:ln cap="flat" cmpd="sng" w="12700">
            <a:solidFill>
              <a:srgbClr val="64341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TIDAK MAKSIMAL PADA PELAKSANAAN TUGAS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pic>
        <p:nvPicPr>
          <p:cNvPr id="567" name="Google Shape;567;p42"/>
          <p:cNvPicPr preferRelativeResize="0"/>
          <p:nvPr/>
        </p:nvPicPr>
        <p:blipFill rotWithShape="1">
          <a:blip r:embed="rId3">
            <a:alphaModFix/>
          </a:blip>
          <a:srcRect b="0" l="0" r="0" t="0"/>
          <a:stretch/>
        </p:blipFill>
        <p:spPr>
          <a:xfrm>
            <a:off x="0" y="0"/>
            <a:ext cx="12192000" cy="6880330"/>
          </a:xfrm>
          <a:prstGeom prst="rect">
            <a:avLst/>
          </a:prstGeom>
          <a:noFill/>
          <a:ln>
            <a:noFill/>
          </a:ln>
        </p:spPr>
      </p:pic>
      <p:sp>
        <p:nvSpPr>
          <p:cNvPr id="568" name="Google Shape;568;p42"/>
          <p:cNvSpPr txBox="1"/>
          <p:nvPr/>
        </p:nvSpPr>
        <p:spPr>
          <a:xfrm>
            <a:off x="1834249" y="2953610"/>
            <a:ext cx="11125200" cy="844462"/>
          </a:xfrm>
          <a:prstGeom prst="rect">
            <a:avLst/>
          </a:prstGeom>
          <a:noFill/>
          <a:ln>
            <a:noFill/>
          </a:ln>
        </p:spPr>
        <p:txBody>
          <a:bodyPr anchorCtr="0" anchor="t" bIns="0" lIns="0" spcFirstLastPara="1" rIns="0" wrap="square" tIns="13325">
            <a:spAutoFit/>
          </a:bodyPr>
          <a:lstStyle/>
          <a:p>
            <a:pPr indent="0" lvl="0" marL="12700" marR="0" rtl="0" algn="l">
              <a:lnSpc>
                <a:spcPct val="100000"/>
              </a:lnSpc>
              <a:spcBef>
                <a:spcPts val="0"/>
              </a:spcBef>
              <a:spcAft>
                <a:spcPts val="0"/>
              </a:spcAft>
              <a:buNone/>
            </a:pPr>
            <a:r>
              <a:rPr b="1" lang="en-US" sz="5400">
                <a:solidFill>
                  <a:srgbClr val="FFFF00"/>
                </a:solidFill>
                <a:latin typeface="Corbel"/>
                <a:ea typeface="Corbel"/>
                <a:cs typeface="Corbel"/>
                <a:sym typeface="Corbel"/>
              </a:rPr>
              <a:t>SEKIAN DAN TERIMA KASIH</a:t>
            </a:r>
            <a:endParaRPr/>
          </a:p>
        </p:txBody>
      </p:sp>
      <p:grpSp>
        <p:nvGrpSpPr>
          <p:cNvPr id="569" name="Google Shape;569;p42"/>
          <p:cNvGrpSpPr/>
          <p:nvPr/>
        </p:nvGrpSpPr>
        <p:grpSpPr>
          <a:xfrm>
            <a:off x="1066800" y="50594"/>
            <a:ext cx="10278045" cy="1318847"/>
            <a:chOff x="71627" y="2186939"/>
            <a:chExt cx="11412091" cy="1464364"/>
          </a:xfrm>
        </p:grpSpPr>
        <p:pic>
          <p:nvPicPr>
            <p:cNvPr id="570" name="Google Shape;570;p42"/>
            <p:cNvPicPr preferRelativeResize="0"/>
            <p:nvPr/>
          </p:nvPicPr>
          <p:blipFill rotWithShape="1">
            <a:blip r:embed="rId4">
              <a:alphaModFix/>
            </a:blip>
            <a:srcRect b="0" l="0" r="0" t="0"/>
            <a:stretch/>
          </p:blipFill>
          <p:spPr>
            <a:xfrm>
              <a:off x="10050398" y="2186939"/>
              <a:ext cx="1433320" cy="1464364"/>
            </a:xfrm>
            <a:prstGeom prst="rect">
              <a:avLst/>
            </a:prstGeom>
            <a:noFill/>
            <a:ln>
              <a:noFill/>
            </a:ln>
          </p:spPr>
        </p:pic>
        <p:pic>
          <p:nvPicPr>
            <p:cNvPr id="571" name="Google Shape;571;p42"/>
            <p:cNvPicPr preferRelativeResize="0"/>
            <p:nvPr/>
          </p:nvPicPr>
          <p:blipFill rotWithShape="1">
            <a:blip r:embed="rId5">
              <a:alphaModFix/>
            </a:blip>
            <a:srcRect b="0" l="0" r="0" t="0"/>
            <a:stretch/>
          </p:blipFill>
          <p:spPr>
            <a:xfrm>
              <a:off x="71627" y="2186939"/>
              <a:ext cx="1436265" cy="1394461"/>
            </a:xfrm>
            <a:prstGeom prst="rect">
              <a:avLst/>
            </a:prstGeom>
            <a:noFill/>
            <a:ln>
              <a:noFill/>
            </a:ln>
          </p:spPr>
        </p:pic>
      </p:grpSp>
      <p:pic>
        <p:nvPicPr>
          <p:cNvPr id="572" name="Google Shape;572;p42"/>
          <p:cNvPicPr preferRelativeResize="0"/>
          <p:nvPr/>
        </p:nvPicPr>
        <p:blipFill rotWithShape="1">
          <a:blip r:embed="rId6">
            <a:alphaModFix/>
          </a:blip>
          <a:srcRect b="0" l="0" r="0" t="0"/>
          <a:stretch/>
        </p:blipFill>
        <p:spPr>
          <a:xfrm>
            <a:off x="4842454" y="1566080"/>
            <a:ext cx="2507092" cy="112793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6"/>
          <p:cNvSpPr txBox="1"/>
          <p:nvPr>
            <p:ph type="title"/>
          </p:nvPr>
        </p:nvSpPr>
        <p:spPr>
          <a:xfrm>
            <a:off x="-77079" y="355758"/>
            <a:ext cx="6134545" cy="3226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GAMBARAN ORGANISASI</a:t>
            </a:r>
            <a:endParaRPr b="1" sz="1600">
              <a:solidFill>
                <a:srgbClr val="FFFF00"/>
              </a:solidFill>
              <a:latin typeface="Arial Rounded"/>
              <a:ea typeface="Arial Rounded"/>
              <a:cs typeface="Arial Rounded"/>
              <a:sym typeface="Arial Rounded"/>
            </a:endParaRPr>
          </a:p>
        </p:txBody>
      </p:sp>
      <p:pic>
        <p:nvPicPr>
          <p:cNvPr id="161" name="Google Shape;161;p16"/>
          <p:cNvPicPr preferRelativeResize="0"/>
          <p:nvPr/>
        </p:nvPicPr>
        <p:blipFill rotWithShape="1">
          <a:blip r:embed="rId3">
            <a:alphaModFix/>
          </a:blip>
          <a:srcRect b="0" l="0" r="0" t="0"/>
          <a:stretch/>
        </p:blipFill>
        <p:spPr>
          <a:xfrm>
            <a:off x="130629" y="1796144"/>
            <a:ext cx="5671457" cy="4223656"/>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162" name="Google Shape;162;p16"/>
          <p:cNvSpPr/>
          <p:nvPr/>
        </p:nvSpPr>
        <p:spPr>
          <a:xfrm>
            <a:off x="6209864" y="2701612"/>
            <a:ext cx="5671457" cy="3156857"/>
          </a:xfrm>
          <a:prstGeom prst="foldedCorner">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800">
                <a:solidFill>
                  <a:schemeClr val="dk1"/>
                </a:solidFill>
                <a:latin typeface="Calibri"/>
                <a:ea typeface="Calibri"/>
                <a:cs typeface="Calibri"/>
                <a:sym typeface="Calibri"/>
              </a:rPr>
              <a:t>Tugas Pokok dan Fungsi Bagian Sumber Daya berdasarkan Perkap No 6 Tahun 2017 tentang SOTK Mabes Polri adalah Melaksanakan administrasi personel, merencanakan kebutuhan, penempatan personel dan perawatan personel serta menyelenggarakan administrasi logistik, merencanakan kebutuhan dan pendistribusian.</a:t>
            </a:r>
            <a:endParaRPr/>
          </a:p>
          <a:p>
            <a:pPr indent="0" lvl="0" marL="0" marR="0" rtl="0" algn="l">
              <a:spcBef>
                <a:spcPts val="0"/>
              </a:spcBef>
              <a:spcAft>
                <a:spcPts val="0"/>
              </a:spcAft>
              <a:buNone/>
            </a:pPr>
            <a:r>
              <a:rPr b="1" lang="en-US" sz="1800">
                <a:solidFill>
                  <a:schemeClr val="dk1"/>
                </a:solidFill>
                <a:latin typeface="Calibri"/>
                <a:ea typeface="Calibri"/>
                <a:cs typeface="Calibri"/>
                <a:sym typeface="Calibri"/>
              </a:rPr>
              <a:t>Disinilah peran pengemban fungsi SDM untuk melakukan perawatan personel dengan mengoptimalkan peran konselor dalam pendampingan psikologi bagi anggota Baharkam</a:t>
            </a:r>
            <a:endParaRPr b="1" sz="1800">
              <a:solidFill>
                <a:schemeClr val="dk1"/>
              </a:solidFill>
              <a:latin typeface="Calibri"/>
              <a:ea typeface="Calibri"/>
              <a:cs typeface="Calibri"/>
              <a:sym typeface="Calibri"/>
            </a:endParaRPr>
          </a:p>
        </p:txBody>
      </p:sp>
      <p:sp>
        <p:nvSpPr>
          <p:cNvPr id="163" name="Google Shape;163;p16"/>
          <p:cNvSpPr/>
          <p:nvPr/>
        </p:nvSpPr>
        <p:spPr>
          <a:xfrm>
            <a:off x="7160109" y="1654630"/>
            <a:ext cx="3770969"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5400" cap="none">
                <a:solidFill>
                  <a:srgbClr val="FFC000"/>
                </a:solidFill>
                <a:latin typeface="Calibri"/>
                <a:ea typeface="Calibri"/>
                <a:cs typeface="Calibri"/>
                <a:sym typeface="Calibri"/>
              </a:rPr>
              <a:t>Tugas Pokok</a:t>
            </a:r>
            <a:endParaRPr b="1" sz="5400" cap="none">
              <a:solidFill>
                <a:srgbClr val="FFC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7"/>
          <p:cNvSpPr txBox="1"/>
          <p:nvPr/>
        </p:nvSpPr>
        <p:spPr>
          <a:xfrm>
            <a:off x="11352585" y="6572076"/>
            <a:ext cx="756084" cy="235962"/>
          </a:xfrm>
          <a:prstGeom prst="rect">
            <a:avLst/>
          </a:prstGeom>
          <a:noFill/>
          <a:ln>
            <a:noFill/>
          </a:ln>
        </p:spPr>
        <p:txBody>
          <a:bodyPr anchorCtr="0" anchor="ctr" bIns="25400" lIns="25400" spcFirstLastPara="1" rIns="25400" wrap="square" tIns="254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2</a:t>
            </a:r>
            <a:endParaRPr sz="1200">
              <a:solidFill>
                <a:schemeClr val="dk1"/>
              </a:solidFill>
              <a:latin typeface="Calibri"/>
              <a:ea typeface="Calibri"/>
              <a:cs typeface="Calibri"/>
              <a:sym typeface="Calibri"/>
            </a:endParaRPr>
          </a:p>
        </p:txBody>
      </p:sp>
      <p:pic>
        <p:nvPicPr>
          <p:cNvPr id="170" name="Google Shape;170;p17"/>
          <p:cNvPicPr preferRelativeResize="0"/>
          <p:nvPr/>
        </p:nvPicPr>
        <p:blipFill rotWithShape="1">
          <a:blip r:embed="rId3">
            <a:alphaModFix/>
          </a:blip>
          <a:srcRect b="0" l="0" r="0" t="0"/>
          <a:stretch/>
        </p:blipFill>
        <p:spPr>
          <a:xfrm>
            <a:off x="10475727" y="678410"/>
            <a:ext cx="1632942" cy="734657"/>
          </a:xfrm>
          <a:prstGeom prst="rect">
            <a:avLst/>
          </a:prstGeom>
          <a:noFill/>
          <a:ln>
            <a:noFill/>
          </a:ln>
        </p:spPr>
      </p:pic>
      <p:pic>
        <p:nvPicPr>
          <p:cNvPr id="171" name="Google Shape;171;p17"/>
          <p:cNvPicPr preferRelativeResize="0"/>
          <p:nvPr/>
        </p:nvPicPr>
        <p:blipFill rotWithShape="1">
          <a:blip r:embed="rId4">
            <a:alphaModFix/>
          </a:blip>
          <a:srcRect b="0" l="0" r="0" t="0"/>
          <a:stretch/>
        </p:blipFill>
        <p:spPr>
          <a:xfrm>
            <a:off x="2044192" y="1133856"/>
            <a:ext cx="9581896" cy="1533144"/>
          </a:xfrm>
          <a:prstGeom prst="rect">
            <a:avLst/>
          </a:prstGeom>
          <a:noFill/>
          <a:ln>
            <a:noFill/>
          </a:ln>
        </p:spPr>
      </p:pic>
      <p:sp>
        <p:nvSpPr>
          <p:cNvPr id="172" name="Google Shape;172;p17"/>
          <p:cNvSpPr txBox="1"/>
          <p:nvPr/>
        </p:nvSpPr>
        <p:spPr>
          <a:xfrm>
            <a:off x="2179659" y="1683004"/>
            <a:ext cx="9098279" cy="263320"/>
          </a:xfrm>
          <a:prstGeom prst="rect">
            <a:avLst/>
          </a:prstGeom>
          <a:noFill/>
          <a:ln>
            <a:noFill/>
          </a:ln>
        </p:spPr>
        <p:txBody>
          <a:bodyPr anchorCtr="0" anchor="t" bIns="0" lIns="0" spcFirstLastPara="1" rIns="0" wrap="square" tIns="16925">
            <a:spAutoFit/>
          </a:bodyPr>
          <a:lstStyle/>
          <a:p>
            <a:pPr indent="0" lvl="0" marL="16933" marR="6773" rtl="0" algn="l">
              <a:spcBef>
                <a:spcPts val="0"/>
              </a:spcBef>
              <a:spcAft>
                <a:spcPts val="0"/>
              </a:spcAft>
              <a:buNone/>
            </a:pPr>
            <a:r>
              <a:t/>
            </a:r>
            <a:endParaRPr sz="1600">
              <a:solidFill>
                <a:schemeClr val="dk1"/>
              </a:solidFill>
              <a:latin typeface="Arial"/>
              <a:ea typeface="Arial"/>
              <a:cs typeface="Arial"/>
              <a:sym typeface="Arial"/>
            </a:endParaRPr>
          </a:p>
        </p:txBody>
      </p:sp>
      <p:sp>
        <p:nvSpPr>
          <p:cNvPr id="173" name="Google Shape;173;p17"/>
          <p:cNvSpPr txBox="1"/>
          <p:nvPr/>
        </p:nvSpPr>
        <p:spPr>
          <a:xfrm>
            <a:off x="2138082" y="3230209"/>
            <a:ext cx="9805415" cy="3651427"/>
          </a:xfrm>
          <a:prstGeom prst="rect">
            <a:avLst/>
          </a:prstGeom>
          <a:noFill/>
          <a:ln>
            <a:noFill/>
          </a:ln>
        </p:spPr>
        <p:txBody>
          <a:bodyPr anchorCtr="0" anchor="t" bIns="0" lIns="0" spcFirstLastPara="1" rIns="0" wrap="square" tIns="65175">
            <a:spAutoFit/>
          </a:bodyPr>
          <a:lstStyle/>
          <a:p>
            <a:pPr indent="-457189" lvl="0" marL="474121" marR="0" rtl="0" algn="l">
              <a:spcBef>
                <a:spcPts val="0"/>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MENINGKATKAN KINERJA BAHARKAM POLRI SECARA PROFESIONAL, TRANSPARAN, AKUNTABEL </a:t>
            </a:r>
            <a:endParaRPr/>
          </a:p>
          <a:p>
            <a:pPr indent="-457189" lvl="0" marL="474121" marR="0" rtl="0" algn="l">
              <a:spcBef>
                <a:spcPts val="513"/>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MEMBERIKAN PELAYANAN PRIMA, SECARA PROPORSIONAL, TIDAK DISKRIMINATIF, MENJUNJUNG TINGGI HAM DAN RESPONSIF </a:t>
            </a:r>
            <a:endParaRPr/>
          </a:p>
          <a:p>
            <a:pPr indent="-457189" lvl="0" marL="474121" marR="0" rtl="0" algn="l">
              <a:spcBef>
                <a:spcPts val="513"/>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MEMBERIKAN SOSIALISASI KEPADA MASYARAKAT AKAN PENTINGNYA MEMELIHARA KAMTIBMAS.</a:t>
            </a:r>
            <a:endParaRPr sz="1600">
              <a:solidFill>
                <a:schemeClr val="dk1"/>
              </a:solidFill>
              <a:latin typeface="Arial"/>
              <a:ea typeface="Arial"/>
              <a:cs typeface="Arial"/>
              <a:sym typeface="Arial"/>
            </a:endParaRPr>
          </a:p>
          <a:p>
            <a:pPr indent="-457189" lvl="0" marL="474121" marR="0" rtl="0" algn="l">
              <a:spcBef>
                <a:spcPts val="513"/>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MENYELENGGARAKAN KEGIATAN KEGIATAN PERPOLISIAN MASYARAKAT DI KEWILAYAHAN</a:t>
            </a:r>
            <a:endParaRPr sz="1600">
              <a:solidFill>
                <a:schemeClr val="dk1"/>
              </a:solidFill>
              <a:latin typeface="Arial"/>
              <a:ea typeface="Arial"/>
              <a:cs typeface="Arial"/>
              <a:sym typeface="Arial"/>
            </a:endParaRPr>
          </a:p>
          <a:p>
            <a:pPr indent="-457189" lvl="0" marL="474121" marR="0" rtl="0" algn="l">
              <a:spcBef>
                <a:spcPts val="513"/>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PENGGELARAN PERSONEL BAHARKAM YANG ADA PADA MASING-MASING KORPS JAJARAN SERTA ALUT YANG ADA DI BAHARKAM POLRI DALAM RANGKA MENDUKUNG TUGAS POKOK KEPOLISIAN</a:t>
            </a:r>
            <a:endParaRPr/>
          </a:p>
          <a:p>
            <a:pPr indent="-457189" lvl="0" marL="474121" marR="0" rtl="0" algn="l">
              <a:spcBef>
                <a:spcPts val="513"/>
              </a:spcBef>
              <a:spcAft>
                <a:spcPts val="0"/>
              </a:spcAft>
              <a:buClr>
                <a:schemeClr val="dk1"/>
              </a:buClr>
              <a:buSzPts val="1600"/>
              <a:buFont typeface="Noto Sans Symbols"/>
              <a:buChar char="❑"/>
            </a:pPr>
            <a:r>
              <a:rPr lang="en-US" sz="1600">
                <a:solidFill>
                  <a:schemeClr val="dk1"/>
                </a:solidFill>
                <a:latin typeface="Arial"/>
                <a:ea typeface="Arial"/>
                <a:cs typeface="Arial"/>
                <a:sym typeface="Arial"/>
              </a:rPr>
              <a:t>MELAKSANAKAN KEGIATAN PERTOLONGAN DAN PENYELAMATAN MASYARAKAT YANG TERKENA BENCANA ALAM.</a:t>
            </a:r>
            <a:endParaRPr sz="1600">
              <a:solidFill>
                <a:schemeClr val="dk1"/>
              </a:solidFill>
              <a:latin typeface="Times New Roman"/>
              <a:ea typeface="Times New Roman"/>
              <a:cs typeface="Times New Roman"/>
              <a:sym typeface="Times New Roman"/>
            </a:endParaRPr>
          </a:p>
          <a:p>
            <a:pPr indent="-355589" lvl="0" marL="474121" marR="0" rtl="0" algn="l">
              <a:spcBef>
                <a:spcPts val="513"/>
              </a:spcBef>
              <a:spcAft>
                <a:spcPts val="0"/>
              </a:spcAft>
              <a:buClr>
                <a:schemeClr val="dk1"/>
              </a:buClr>
              <a:buSzPts val="1600"/>
              <a:buFont typeface="Noto Sans Symbols"/>
              <a:buNone/>
            </a:pPr>
            <a:r>
              <a:t/>
            </a:r>
            <a:endParaRPr sz="1600">
              <a:solidFill>
                <a:schemeClr val="dk1"/>
              </a:solidFill>
              <a:latin typeface="Arial"/>
              <a:ea typeface="Arial"/>
              <a:cs typeface="Arial"/>
              <a:sym typeface="Arial"/>
            </a:endParaRPr>
          </a:p>
        </p:txBody>
      </p:sp>
      <p:sp>
        <p:nvSpPr>
          <p:cNvPr id="174" name="Google Shape;174;p17"/>
          <p:cNvSpPr txBox="1"/>
          <p:nvPr/>
        </p:nvSpPr>
        <p:spPr>
          <a:xfrm>
            <a:off x="2236304" y="1427275"/>
            <a:ext cx="9119340" cy="1444840"/>
          </a:xfrm>
          <a:prstGeom prst="rect">
            <a:avLst/>
          </a:prstGeom>
          <a:noFill/>
          <a:ln>
            <a:noFill/>
          </a:ln>
        </p:spPr>
        <p:txBody>
          <a:bodyPr anchorCtr="0" anchor="ctr" bIns="0" lIns="0" spcFirstLastPara="1" rIns="0" wrap="square" tIns="21150">
            <a:spAutoFit/>
          </a:bodyPr>
          <a:lstStyle/>
          <a:p>
            <a:pPr indent="0" lvl="0" marL="179388" marR="0" rtl="0" algn="just">
              <a:spcBef>
                <a:spcPts val="0"/>
              </a:spcBef>
              <a:spcAft>
                <a:spcPts val="0"/>
              </a:spcAft>
              <a:buNone/>
            </a:pPr>
            <a:r>
              <a:rPr lang="en-US" sz="1800">
                <a:solidFill>
                  <a:schemeClr val="dk1"/>
                </a:solidFill>
                <a:latin typeface="Arial"/>
                <a:ea typeface="Arial"/>
                <a:cs typeface="Arial"/>
                <a:sym typeface="Arial"/>
              </a:rPr>
              <a:t>TERWUJUDNYA PEMELIHARAAN KEAMANAN KETERTIBAN MASYARAKAT YANG KONDUSIF DI WILAYAH INDONESIA SERTA TERDUKUNGNYA SETIAP KEGIATAN DAN OPERASI KEPOLISIAN TERPUSAT MAUPUN DI KEWILAYAHAN.</a:t>
            </a:r>
            <a:endParaRPr sz="1800">
              <a:solidFill>
                <a:schemeClr val="dk1"/>
              </a:solidFill>
              <a:latin typeface="Times New Roman"/>
              <a:ea typeface="Times New Roman"/>
              <a:cs typeface="Times New Roman"/>
              <a:sym typeface="Times New Roman"/>
            </a:endParaRPr>
          </a:p>
          <a:p>
            <a:pPr indent="0" lvl="0" marL="179388" marR="0" rtl="0" algn="l">
              <a:spcBef>
                <a:spcPts val="2660"/>
              </a:spcBef>
              <a:spcAft>
                <a:spcPts val="0"/>
              </a:spcAft>
              <a:buNone/>
            </a:pPr>
            <a:r>
              <a:t/>
            </a:r>
            <a:endParaRPr sz="1600">
              <a:solidFill>
                <a:schemeClr val="dk1"/>
              </a:solidFill>
              <a:latin typeface="Arial"/>
              <a:ea typeface="Arial"/>
              <a:cs typeface="Arial"/>
              <a:sym typeface="Arial"/>
            </a:endParaRPr>
          </a:p>
        </p:txBody>
      </p:sp>
      <p:sp>
        <p:nvSpPr>
          <p:cNvPr id="175" name="Google Shape;175;p17"/>
          <p:cNvSpPr/>
          <p:nvPr/>
        </p:nvSpPr>
        <p:spPr>
          <a:xfrm>
            <a:off x="268357" y="1421296"/>
            <a:ext cx="1630017" cy="864704"/>
          </a:xfrm>
          <a:prstGeom prst="homePlate">
            <a:avLst>
              <a:gd fmla="val 50000" name="adj"/>
            </a:avLst>
          </a:prstGeom>
          <a:solidFill>
            <a:srgbClr val="02B652"/>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1"/>
                </a:solidFill>
                <a:latin typeface="Anton"/>
                <a:ea typeface="Anton"/>
                <a:cs typeface="Anton"/>
                <a:sym typeface="Anton"/>
              </a:rPr>
              <a:t>VISI</a:t>
            </a:r>
            <a:endParaRPr/>
          </a:p>
        </p:txBody>
      </p:sp>
      <p:sp>
        <p:nvSpPr>
          <p:cNvPr id="176" name="Google Shape;176;p17"/>
          <p:cNvSpPr/>
          <p:nvPr/>
        </p:nvSpPr>
        <p:spPr>
          <a:xfrm>
            <a:off x="301487" y="4277139"/>
            <a:ext cx="1630017" cy="864704"/>
          </a:xfrm>
          <a:prstGeom prst="homePlate">
            <a:avLst>
              <a:gd fmla="val 50000" name="adj"/>
            </a:avLst>
          </a:prstGeom>
          <a:solidFill>
            <a:srgbClr val="FF99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1"/>
                </a:solidFill>
                <a:latin typeface="Anton"/>
                <a:ea typeface="Anton"/>
                <a:cs typeface="Anton"/>
                <a:sym typeface="Anton"/>
              </a:rPr>
              <a:t>MISI</a:t>
            </a:r>
            <a:endParaRPr/>
          </a:p>
        </p:txBody>
      </p:sp>
      <p:sp>
        <p:nvSpPr>
          <p:cNvPr id="177" name="Google Shape;177;p17"/>
          <p:cNvSpPr/>
          <p:nvPr/>
        </p:nvSpPr>
        <p:spPr>
          <a:xfrm>
            <a:off x="2057400" y="3190461"/>
            <a:ext cx="9670774" cy="3588026"/>
          </a:xfrm>
          <a:prstGeom prst="rect">
            <a:avLst/>
          </a:prstGeom>
          <a:noFill/>
          <a:ln cap="flat" cmpd="sng" w="38100">
            <a:solidFill>
              <a:srgbClr val="FF99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17"/>
          <p:cNvSpPr txBox="1"/>
          <p:nvPr>
            <p:ph type="title"/>
          </p:nvPr>
        </p:nvSpPr>
        <p:spPr>
          <a:xfrm>
            <a:off x="-77079" y="258808"/>
            <a:ext cx="6134545" cy="5165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3600"/>
              <a:buFont typeface="Arial Rounded"/>
              <a:buNone/>
            </a:pPr>
            <a:r>
              <a:rPr b="1" lang="en-US" sz="3600">
                <a:solidFill>
                  <a:srgbClr val="FFFF00"/>
                </a:solidFill>
                <a:latin typeface="Arial Rounded"/>
                <a:ea typeface="Arial Rounded"/>
                <a:cs typeface="Arial Rounded"/>
                <a:sym typeface="Arial Rounded"/>
              </a:rPr>
              <a:t>VISI DAN MISI</a:t>
            </a:r>
            <a:endParaRPr b="1" sz="2800">
              <a:solidFill>
                <a:srgbClr val="FFFF00"/>
              </a:solidFill>
              <a:latin typeface="Arial Rounded"/>
              <a:ea typeface="Arial Rounded"/>
              <a:cs typeface="Arial Rounded"/>
              <a:sym typeface="Arial Rounde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8"/>
          <p:cNvSpPr txBox="1"/>
          <p:nvPr/>
        </p:nvSpPr>
        <p:spPr>
          <a:xfrm>
            <a:off x="11352585" y="6572076"/>
            <a:ext cx="756084" cy="235962"/>
          </a:xfrm>
          <a:prstGeom prst="rect">
            <a:avLst/>
          </a:prstGeom>
          <a:noFill/>
          <a:ln>
            <a:noFill/>
          </a:ln>
        </p:spPr>
        <p:txBody>
          <a:bodyPr anchorCtr="0" anchor="ctr" bIns="25400" lIns="25400" spcFirstLastPara="1" rIns="25400" wrap="square" tIns="254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2</a:t>
            </a:r>
            <a:endParaRPr sz="1200">
              <a:solidFill>
                <a:schemeClr val="dk1"/>
              </a:solidFill>
              <a:latin typeface="Calibri"/>
              <a:ea typeface="Calibri"/>
              <a:cs typeface="Calibri"/>
              <a:sym typeface="Calibri"/>
            </a:endParaRPr>
          </a:p>
        </p:txBody>
      </p:sp>
      <p:pic>
        <p:nvPicPr>
          <p:cNvPr id="185" name="Google Shape;185;p18"/>
          <p:cNvPicPr preferRelativeResize="0"/>
          <p:nvPr/>
        </p:nvPicPr>
        <p:blipFill rotWithShape="1">
          <a:blip r:embed="rId3">
            <a:alphaModFix/>
          </a:blip>
          <a:srcRect b="0" l="0" r="0" t="0"/>
          <a:stretch/>
        </p:blipFill>
        <p:spPr>
          <a:xfrm>
            <a:off x="10475727" y="678410"/>
            <a:ext cx="1632942" cy="734657"/>
          </a:xfrm>
          <a:prstGeom prst="rect">
            <a:avLst/>
          </a:prstGeom>
          <a:noFill/>
          <a:ln>
            <a:noFill/>
          </a:ln>
        </p:spPr>
      </p:pic>
      <p:sp>
        <p:nvSpPr>
          <p:cNvPr id="186" name="Google Shape;186;p18"/>
          <p:cNvSpPr txBox="1"/>
          <p:nvPr/>
        </p:nvSpPr>
        <p:spPr>
          <a:xfrm>
            <a:off x="2179659" y="1683004"/>
            <a:ext cx="9098279" cy="263320"/>
          </a:xfrm>
          <a:prstGeom prst="rect">
            <a:avLst/>
          </a:prstGeom>
          <a:noFill/>
          <a:ln>
            <a:noFill/>
          </a:ln>
        </p:spPr>
        <p:txBody>
          <a:bodyPr anchorCtr="0" anchor="t" bIns="0" lIns="0" spcFirstLastPara="1" rIns="0" wrap="square" tIns="16925">
            <a:spAutoFit/>
          </a:bodyPr>
          <a:lstStyle/>
          <a:p>
            <a:pPr indent="0" lvl="0" marL="16933" marR="6773" rtl="0" algn="l">
              <a:spcBef>
                <a:spcPts val="0"/>
              </a:spcBef>
              <a:spcAft>
                <a:spcPts val="0"/>
              </a:spcAft>
              <a:buNone/>
            </a:pPr>
            <a:r>
              <a:t/>
            </a:r>
            <a:endParaRPr sz="1600">
              <a:solidFill>
                <a:schemeClr val="dk1"/>
              </a:solidFill>
              <a:latin typeface="Arial"/>
              <a:ea typeface="Arial"/>
              <a:cs typeface="Arial"/>
              <a:sym typeface="Arial"/>
            </a:endParaRPr>
          </a:p>
        </p:txBody>
      </p:sp>
      <p:sp>
        <p:nvSpPr>
          <p:cNvPr id="187" name="Google Shape;187;p18"/>
          <p:cNvSpPr txBox="1"/>
          <p:nvPr>
            <p:ph type="title"/>
          </p:nvPr>
        </p:nvSpPr>
        <p:spPr>
          <a:xfrm>
            <a:off x="-77079" y="286508"/>
            <a:ext cx="6134545" cy="4611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3200"/>
              <a:buFont typeface="Arial Rounded"/>
              <a:buNone/>
            </a:pPr>
            <a:r>
              <a:rPr b="1" lang="en-US" sz="3200">
                <a:solidFill>
                  <a:srgbClr val="FFFF00"/>
                </a:solidFill>
                <a:latin typeface="Arial Rounded"/>
                <a:ea typeface="Arial Rounded"/>
                <a:cs typeface="Arial Rounded"/>
                <a:sym typeface="Arial Rounded"/>
              </a:rPr>
              <a:t>LATAR BELAKANG</a:t>
            </a:r>
            <a:endParaRPr b="1" sz="2400">
              <a:solidFill>
                <a:srgbClr val="FFFF00"/>
              </a:solidFill>
              <a:latin typeface="Arial Rounded"/>
              <a:ea typeface="Arial Rounded"/>
              <a:cs typeface="Arial Rounded"/>
              <a:sym typeface="Arial Rounded"/>
            </a:endParaRPr>
          </a:p>
        </p:txBody>
      </p:sp>
      <p:sp>
        <p:nvSpPr>
          <p:cNvPr id="188" name="Google Shape;188;p18"/>
          <p:cNvSpPr/>
          <p:nvPr/>
        </p:nvSpPr>
        <p:spPr>
          <a:xfrm>
            <a:off x="304800" y="1295400"/>
            <a:ext cx="4800600" cy="4626429"/>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KONSIDI SAAT INI</a:t>
            </a:r>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masih banyaknya pelanggaran yang terjadi di lingngkungan Baharkam Polri baik pelanggaran disiplin, kode etik maupun pidana</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Kurang kesadaran personel Baharkam tentang pentingnya layanan konseling</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Belum ada nya standar pelayanan konseling di unit Baharkam Polri</a:t>
            </a:r>
            <a:endParaRPr sz="18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belum adanya kepedulian anggota terhadap kesehatan mental sehingga masih banyak anggota yang belum mau mengisi aplikasi E-Mental</a:t>
            </a:r>
            <a:endParaRPr/>
          </a:p>
        </p:txBody>
      </p:sp>
      <p:sp>
        <p:nvSpPr>
          <p:cNvPr id="189" name="Google Shape;189;p18"/>
          <p:cNvSpPr/>
          <p:nvPr/>
        </p:nvSpPr>
        <p:spPr>
          <a:xfrm>
            <a:off x="6414202" y="1441319"/>
            <a:ext cx="5694467" cy="3975362"/>
          </a:xfrm>
          <a:custGeom>
            <a:rect b="b" l="l" r="r" t="t"/>
            <a:pathLst>
              <a:path extrusionOk="0" h="120000" w="120000">
                <a:moveTo>
                  <a:pt x="0" y="0"/>
                </a:moveTo>
                <a:lnTo>
                  <a:pt x="120000" y="0"/>
                </a:lnTo>
                <a:lnTo>
                  <a:pt x="120000" y="120000"/>
                </a:lnTo>
                <a:lnTo>
                  <a:pt x="0" y="120000"/>
                </a:lnTo>
                <a:close/>
              </a:path>
              <a:path extrusionOk="0" fill="none" h="120000" w="120000">
                <a:moveTo>
                  <a:pt x="-5470" y="105367"/>
                </a:moveTo>
                <a:lnTo>
                  <a:pt x="-27877" y="114350"/>
                </a:lnTo>
              </a:path>
            </a:pathLst>
          </a:custGeom>
          <a:solidFill>
            <a:srgbClr val="FFFF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Pengoptimalan peran konselor ini ditujukan agar dapat membantu organisasi dalam memberikan mitigasi rekan-rekan yang membutuhkan konseling pada Tingkat Mabes Polri karena Tugas Polri yang sangat kompleks dan berat yang membawa konsekuensi bagi Kesehatan mental anggota Polri dan setiap tugas atau permasalahan pasti membawa intervensi tekanan-tekanan psikologi, Stres yang dihadapi anggota Polri baik ringan, sedang dan berat apabila diri pribadi anggota Polri bisa memitigasi daripada stres tersebut</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18"/>
          <p:cNvSpPr/>
          <p:nvPr/>
        </p:nvSpPr>
        <p:spPr>
          <a:xfrm>
            <a:off x="5323114" y="2852057"/>
            <a:ext cx="454685" cy="674914"/>
          </a:xfrm>
          <a:prstGeom prst="chevron">
            <a:avLst>
              <a:gd fmla="val 50000" name="adj"/>
            </a:avLst>
          </a:prstGeom>
          <a:solidFill>
            <a:srgbClr val="FFFF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91" name="Google Shape;191;p18"/>
          <p:cNvSpPr/>
          <p:nvPr/>
        </p:nvSpPr>
        <p:spPr>
          <a:xfrm>
            <a:off x="5656798" y="2852057"/>
            <a:ext cx="454685" cy="674914"/>
          </a:xfrm>
          <a:prstGeom prst="chevron">
            <a:avLst>
              <a:gd fmla="val 50000" name="adj"/>
            </a:avLst>
          </a:prstGeom>
          <a:solidFill>
            <a:srgbClr val="FFFF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9"/>
          <p:cNvSpPr txBox="1"/>
          <p:nvPr/>
        </p:nvSpPr>
        <p:spPr>
          <a:xfrm>
            <a:off x="11352585" y="6572076"/>
            <a:ext cx="756084" cy="235962"/>
          </a:xfrm>
          <a:prstGeom prst="rect">
            <a:avLst/>
          </a:prstGeom>
          <a:noFill/>
          <a:ln>
            <a:noFill/>
          </a:ln>
        </p:spPr>
        <p:txBody>
          <a:bodyPr anchorCtr="0" anchor="ctr" bIns="25400" lIns="25400" spcFirstLastPara="1" rIns="25400" wrap="square" tIns="254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2</a:t>
            </a:r>
            <a:endParaRPr sz="1200">
              <a:solidFill>
                <a:schemeClr val="dk1"/>
              </a:solidFill>
              <a:latin typeface="Calibri"/>
              <a:ea typeface="Calibri"/>
              <a:cs typeface="Calibri"/>
              <a:sym typeface="Calibri"/>
            </a:endParaRPr>
          </a:p>
        </p:txBody>
      </p:sp>
      <p:sp>
        <p:nvSpPr>
          <p:cNvPr id="198" name="Google Shape;198;p19"/>
          <p:cNvSpPr txBox="1"/>
          <p:nvPr/>
        </p:nvSpPr>
        <p:spPr>
          <a:xfrm>
            <a:off x="2179659" y="1683004"/>
            <a:ext cx="9098279" cy="263320"/>
          </a:xfrm>
          <a:prstGeom prst="rect">
            <a:avLst/>
          </a:prstGeom>
          <a:noFill/>
          <a:ln>
            <a:noFill/>
          </a:ln>
        </p:spPr>
        <p:txBody>
          <a:bodyPr anchorCtr="0" anchor="t" bIns="0" lIns="0" spcFirstLastPara="1" rIns="0" wrap="square" tIns="16925">
            <a:spAutoFit/>
          </a:bodyPr>
          <a:lstStyle/>
          <a:p>
            <a:pPr indent="0" lvl="0" marL="16933" marR="6773" rtl="0" algn="l">
              <a:spcBef>
                <a:spcPts val="0"/>
              </a:spcBef>
              <a:spcAft>
                <a:spcPts val="0"/>
              </a:spcAft>
              <a:buNone/>
            </a:pPr>
            <a:r>
              <a:t/>
            </a:r>
            <a:endParaRPr sz="1600">
              <a:solidFill>
                <a:schemeClr val="dk1"/>
              </a:solidFill>
              <a:latin typeface="Arial"/>
              <a:ea typeface="Arial"/>
              <a:cs typeface="Arial"/>
              <a:sym typeface="Arial"/>
            </a:endParaRPr>
          </a:p>
        </p:txBody>
      </p:sp>
      <p:sp>
        <p:nvSpPr>
          <p:cNvPr id="199" name="Google Shape;199;p19"/>
          <p:cNvSpPr txBox="1"/>
          <p:nvPr>
            <p:ph type="title"/>
          </p:nvPr>
        </p:nvSpPr>
        <p:spPr>
          <a:xfrm>
            <a:off x="-77079" y="286508"/>
            <a:ext cx="6134545" cy="461152"/>
          </a:xfrm>
          <a:prstGeom prst="rect">
            <a:avLst/>
          </a:prstGeom>
          <a:noFill/>
          <a:ln>
            <a:noFill/>
          </a:ln>
        </p:spPr>
        <p:txBody>
          <a:bodyPr anchorCtr="0" anchor="ctr" bIns="0" lIns="0" spcFirstLastPara="1" rIns="0" wrap="square" tIns="17775">
            <a:spAutoFit/>
          </a:bodyPr>
          <a:lstStyle/>
          <a:p>
            <a:pPr indent="0" lvl="0" marL="16933" rtl="0" algn="ctr">
              <a:lnSpc>
                <a:spcPct val="90000"/>
              </a:lnSpc>
              <a:spcBef>
                <a:spcPts val="0"/>
              </a:spcBef>
              <a:spcAft>
                <a:spcPts val="0"/>
              </a:spcAft>
              <a:buClr>
                <a:srgbClr val="FFFF00"/>
              </a:buClr>
              <a:buSzPts val="3200"/>
              <a:buFont typeface="Arial Rounded"/>
              <a:buNone/>
            </a:pPr>
            <a:r>
              <a:rPr b="1" lang="en-US" sz="3200">
                <a:solidFill>
                  <a:srgbClr val="FFFF00"/>
                </a:solidFill>
                <a:latin typeface="Arial Rounded"/>
                <a:ea typeface="Arial Rounded"/>
                <a:cs typeface="Arial Rounded"/>
                <a:sym typeface="Arial Rounded"/>
              </a:rPr>
              <a:t>GAGASAN KREATIF</a:t>
            </a:r>
            <a:endParaRPr b="1" sz="2400">
              <a:solidFill>
                <a:srgbClr val="FFFF00"/>
              </a:solidFill>
              <a:latin typeface="Arial Rounded"/>
              <a:ea typeface="Arial Rounded"/>
              <a:cs typeface="Arial Rounded"/>
              <a:sym typeface="Arial Rounded"/>
            </a:endParaRPr>
          </a:p>
        </p:txBody>
      </p:sp>
      <p:sp>
        <p:nvSpPr>
          <p:cNvPr id="200" name="Google Shape;200;p19"/>
          <p:cNvSpPr/>
          <p:nvPr/>
        </p:nvSpPr>
        <p:spPr>
          <a:xfrm>
            <a:off x="402771" y="903515"/>
            <a:ext cx="11310258" cy="2993572"/>
          </a:xfrm>
          <a:prstGeom prst="horizontalScroll">
            <a:avLst>
              <a:gd fmla="val 12500"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lang="en-US" sz="1600">
                <a:solidFill>
                  <a:schemeClr val="dk1"/>
                </a:solidFill>
                <a:latin typeface="Calibri"/>
                <a:ea typeface="Calibri"/>
                <a:cs typeface="Calibri"/>
                <a:sym typeface="Calibri"/>
              </a:rPr>
              <a:t>MENGINGAT BELUM ADANYA KONSELOR PADA FUNGSI BAHARKAM DAN SELAMA INI MASIH MENGANDALKAN KONSELOR DARI BIROPSIKOLOGI SSDM POLRI PADA PELAKSANAAN BIMBINGAN KONSELING PERSONEL, PROJECT LEADER MEMBUAT PROYEK PERUBAHAN DENGAN MEMBUAT SUSUNAN PERATURAN KABAHARKAM POLRI TENTANG KONSELOR SEBAGAI DASAR DIADAKANNYA KONSELOR PADA MASING-MASING SATKER YANG ADA DI BAHARKAM POLRI.</a:t>
            </a:r>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HAL INI DIDASARKAN MASIH BANYAKNYA PERSONEL BAHARKAM POLRI DAN KORPS JAJARAN YANG TERLIBAT KASUS PADA PELAKSANAAN TUGASNYA, DIADAKANNYA KONSELOR PADA MASING-MASING SATKER YANG ADA DI BAHARKAM ADALAH UNTUK DILAKUKANNYA KONSELING TAHAP AWAL BAGI PARA PERSONEL YANG AKAN/SEDANG MELAKSANAKAN TUGAS MENGINGAT TERBATASNYA KONSELOR YANG ADA PADA BIRO PSIKOLOGI SSDM POLRI.</a:t>
            </a:r>
            <a:endParaRPr/>
          </a:p>
        </p:txBody>
      </p:sp>
      <p:sp>
        <p:nvSpPr>
          <p:cNvPr id="201" name="Google Shape;201;p19"/>
          <p:cNvSpPr/>
          <p:nvPr/>
        </p:nvSpPr>
        <p:spPr>
          <a:xfrm>
            <a:off x="711326" y="4974749"/>
            <a:ext cx="11397343" cy="1567542"/>
          </a:xfrm>
          <a:prstGeom prst="rect">
            <a:avLst/>
          </a:prstGeom>
          <a:solidFill>
            <a:srgbClr val="FFFF0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spcBef>
                <a:spcPts val="0"/>
              </a:spcBef>
              <a:spcAft>
                <a:spcPts val="0"/>
              </a:spcAft>
              <a:buNone/>
            </a:pPr>
            <a:r>
              <a:rPr b="1" lang="en-US" sz="1800">
                <a:solidFill>
                  <a:schemeClr val="dk1"/>
                </a:solidFill>
                <a:latin typeface="Calibri"/>
                <a:ea typeface="Calibri"/>
                <a:cs typeface="Calibri"/>
                <a:sym typeface="Calibri"/>
              </a:rPr>
              <a:t>KONDISI YANG DIHARAPKAN:</a:t>
            </a:r>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menurunnya tingkat pelanggaran anggota Baharkam Polri; </a:t>
            </a:r>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personel Baharkam Polri memiliki kepercayaan diri dalam melaksanakan tusi;</a:t>
            </a:r>
            <a:endParaRPr/>
          </a:p>
          <a:p>
            <a:pPr indent="-285750" lvl="0" marL="285750" marR="0" rtl="0" algn="just">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meningkatnya disiplin anggota dan meningkatnya prestasi kerja</a:t>
            </a:r>
            <a:endParaRPr sz="1800">
              <a:solidFill>
                <a:schemeClr val="dk1"/>
              </a:solidFill>
              <a:latin typeface="Calibri"/>
              <a:ea typeface="Calibri"/>
              <a:cs typeface="Calibri"/>
              <a:sym typeface="Calibri"/>
            </a:endParaRPr>
          </a:p>
          <a:p>
            <a:pPr indent="-171450" lvl="0" marL="285750" marR="0" rtl="0" algn="just">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sp>
        <p:nvSpPr>
          <p:cNvPr id="202" name="Google Shape;202;p19"/>
          <p:cNvSpPr/>
          <p:nvPr/>
        </p:nvSpPr>
        <p:spPr>
          <a:xfrm>
            <a:off x="5312229" y="3635829"/>
            <a:ext cx="1545771" cy="1219200"/>
          </a:xfrm>
          <a:prstGeom prst="downArrow">
            <a:avLst>
              <a:gd fmla="val 50000" name="adj1"/>
              <a:gd fmla="val 50000" name="adj2"/>
            </a:avLst>
          </a:prstGeom>
          <a:solidFill>
            <a:srgbClr val="FFFF00"/>
          </a:solidFill>
          <a:ln cap="flat" cmpd="sng" w="571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0"/>
          <p:cNvSpPr txBox="1"/>
          <p:nvPr/>
        </p:nvSpPr>
        <p:spPr>
          <a:xfrm>
            <a:off x="2179659" y="1683004"/>
            <a:ext cx="9098279" cy="263320"/>
          </a:xfrm>
          <a:prstGeom prst="rect">
            <a:avLst/>
          </a:prstGeom>
          <a:noFill/>
          <a:ln>
            <a:noFill/>
          </a:ln>
        </p:spPr>
        <p:txBody>
          <a:bodyPr anchorCtr="0" anchor="t" bIns="0" lIns="0" spcFirstLastPara="1" rIns="0" wrap="square" tIns="16925">
            <a:spAutoFit/>
          </a:bodyPr>
          <a:lstStyle/>
          <a:p>
            <a:pPr indent="0" lvl="0" marL="16933" marR="6773" rtl="0" algn="l">
              <a:spcBef>
                <a:spcPts val="0"/>
              </a:spcBef>
              <a:spcAft>
                <a:spcPts val="0"/>
              </a:spcAft>
              <a:buNone/>
            </a:pPr>
            <a:r>
              <a:t/>
            </a:r>
            <a:endParaRPr sz="1600">
              <a:solidFill>
                <a:schemeClr val="dk1"/>
              </a:solidFill>
              <a:latin typeface="Arial"/>
              <a:ea typeface="Arial"/>
              <a:cs typeface="Arial"/>
              <a:sym typeface="Arial"/>
            </a:endParaRPr>
          </a:p>
        </p:txBody>
      </p:sp>
      <p:sp>
        <p:nvSpPr>
          <p:cNvPr id="208" name="Google Shape;208;p20"/>
          <p:cNvSpPr txBox="1"/>
          <p:nvPr/>
        </p:nvSpPr>
        <p:spPr>
          <a:xfrm>
            <a:off x="0" y="355758"/>
            <a:ext cx="6134545" cy="322652"/>
          </a:xfrm>
          <a:prstGeom prst="rect">
            <a:avLst/>
          </a:prstGeom>
          <a:noFill/>
          <a:ln>
            <a:noFill/>
          </a:ln>
        </p:spPr>
        <p:txBody>
          <a:bodyPr anchorCtr="0" anchor="ctr" bIns="0" lIns="0" spcFirstLastPara="1" rIns="0" wrap="square" tIns="17775">
            <a:spAutoFit/>
          </a:bodyPr>
          <a:lstStyle/>
          <a:p>
            <a:pPr indent="0" lvl="0" marL="16933" marR="0" rtl="0" algn="ctr">
              <a:lnSpc>
                <a:spcPct val="90000"/>
              </a:lnSpc>
              <a:spcBef>
                <a:spcPts val="0"/>
              </a:spcBef>
              <a:spcAft>
                <a:spcPts val="0"/>
              </a:spcAft>
              <a:buClr>
                <a:srgbClr val="FFFF00"/>
              </a:buClr>
              <a:buSzPts val="2200"/>
              <a:buFont typeface="Arial Rounded"/>
              <a:buNone/>
            </a:pPr>
            <a:r>
              <a:rPr b="1" lang="en-US" sz="2200">
                <a:solidFill>
                  <a:srgbClr val="FFFF00"/>
                </a:solidFill>
                <a:latin typeface="Arial Rounded"/>
                <a:ea typeface="Arial Rounded"/>
                <a:cs typeface="Arial Rounded"/>
                <a:sym typeface="Arial Rounded"/>
              </a:rPr>
              <a:t>TUJUAN</a:t>
            </a:r>
            <a:endParaRPr b="1" sz="1600">
              <a:solidFill>
                <a:srgbClr val="FFFF00"/>
              </a:solidFill>
              <a:latin typeface="Arial Rounded"/>
              <a:ea typeface="Arial Rounded"/>
              <a:cs typeface="Arial Rounded"/>
              <a:sym typeface="Arial Rounded"/>
            </a:endParaRPr>
          </a:p>
        </p:txBody>
      </p:sp>
      <p:grpSp>
        <p:nvGrpSpPr>
          <p:cNvPr id="209" name="Google Shape;209;p20"/>
          <p:cNvGrpSpPr/>
          <p:nvPr/>
        </p:nvGrpSpPr>
        <p:grpSpPr>
          <a:xfrm>
            <a:off x="-2483281" y="228570"/>
            <a:ext cx="14178398" cy="7293488"/>
            <a:chOff x="-6122738" y="-937410"/>
            <a:chExt cx="14178398" cy="7293488"/>
          </a:xfrm>
        </p:grpSpPr>
        <p:sp>
          <p:nvSpPr>
            <p:cNvPr id="210" name="Google Shape;210;p20"/>
            <p:cNvSpPr/>
            <p:nvPr/>
          </p:nvSpPr>
          <p:spPr>
            <a:xfrm>
              <a:off x="-6122738" y="-937410"/>
              <a:ext cx="7293488" cy="7293488"/>
            </a:xfrm>
            <a:prstGeom prst="blockArc">
              <a:avLst>
                <a:gd fmla="val 18900000" name="adj1"/>
                <a:gd fmla="val 2700000" name="adj2"/>
                <a:gd fmla="val 296" name="adj3"/>
              </a:avLst>
            </a:prstGeom>
            <a:no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0"/>
            <p:cNvSpPr/>
            <p:nvPr/>
          </p:nvSpPr>
          <p:spPr>
            <a:xfrm>
              <a:off x="380119" y="246332"/>
              <a:ext cx="7675541" cy="492448"/>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0"/>
            <p:cNvSpPr txBox="1"/>
            <p:nvPr/>
          </p:nvSpPr>
          <p:spPr>
            <a:xfrm>
              <a:off x="380119" y="246332"/>
              <a:ext cx="7675541" cy="492448"/>
            </a:xfrm>
            <a:prstGeom prst="rect">
              <a:avLst/>
            </a:prstGeom>
            <a:noFill/>
            <a:ln>
              <a:noFill/>
            </a:ln>
          </p:spPr>
          <p:txBody>
            <a:bodyPr anchorCtr="0" anchor="ctr" bIns="53325" lIns="390875" spcFirstLastPara="1" rIns="53325" wrap="square" tIns="53325">
              <a:noAutofit/>
            </a:bodyPr>
            <a:lstStyle/>
            <a:p>
              <a:pPr indent="0" lvl="0" marL="0" marR="0" rtl="0" algn="l">
                <a:lnSpc>
                  <a:spcPct val="90000"/>
                </a:lnSpc>
                <a:spcBef>
                  <a:spcPts val="0"/>
                </a:spcBef>
                <a:spcAft>
                  <a:spcPts val="0"/>
                </a:spcAft>
                <a:buClr>
                  <a:schemeClr val="dk1"/>
                </a:buClr>
                <a:buSzPts val="2100"/>
                <a:buFont typeface="Arial"/>
                <a:buNone/>
              </a:pPr>
              <a:r>
                <a:rPr lang="en-US" sz="2100">
                  <a:solidFill>
                    <a:schemeClr val="dk1"/>
                  </a:solidFill>
                  <a:latin typeface="Calibri"/>
                  <a:ea typeface="Calibri"/>
                  <a:cs typeface="Calibri"/>
                  <a:sym typeface="Calibri"/>
                </a:rPr>
                <a:t>Membantu seseorang mengembangkan diri secara optimal </a:t>
              </a:r>
              <a:endParaRPr/>
            </a:p>
          </p:txBody>
        </p:sp>
        <p:sp>
          <p:nvSpPr>
            <p:cNvPr id="213" name="Google Shape;213;p20"/>
            <p:cNvSpPr/>
            <p:nvPr/>
          </p:nvSpPr>
          <p:spPr>
            <a:xfrm>
              <a:off x="72339" y="184776"/>
              <a:ext cx="615560" cy="615560"/>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0"/>
            <p:cNvSpPr/>
            <p:nvPr/>
          </p:nvSpPr>
          <p:spPr>
            <a:xfrm>
              <a:off x="826075" y="985438"/>
              <a:ext cx="7229585" cy="492448"/>
            </a:xfrm>
            <a:prstGeom prst="rect">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0"/>
            <p:cNvSpPr txBox="1"/>
            <p:nvPr/>
          </p:nvSpPr>
          <p:spPr>
            <a:xfrm>
              <a:off x="826075" y="985438"/>
              <a:ext cx="7229585" cy="492448"/>
            </a:xfrm>
            <a:prstGeom prst="rect">
              <a:avLst/>
            </a:prstGeom>
            <a:noFill/>
            <a:ln>
              <a:noFill/>
            </a:ln>
          </p:spPr>
          <p:txBody>
            <a:bodyPr anchorCtr="0" anchor="ctr" bIns="53325" lIns="390875" spcFirstLastPara="1" rIns="53325" wrap="square" tIns="53325">
              <a:noAutofit/>
            </a:bodyPr>
            <a:lstStyle/>
            <a:p>
              <a:pPr indent="0" lvl="0" marL="0" marR="0" rtl="0" algn="l">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Membantu seseorang mengenali dirinya sendiri </a:t>
              </a:r>
              <a:endParaRPr/>
            </a:p>
          </p:txBody>
        </p:sp>
        <p:sp>
          <p:nvSpPr>
            <p:cNvPr id="216" name="Google Shape;216;p20"/>
            <p:cNvSpPr/>
            <p:nvPr/>
          </p:nvSpPr>
          <p:spPr>
            <a:xfrm>
              <a:off x="518295" y="923882"/>
              <a:ext cx="615560" cy="61556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0"/>
            <p:cNvSpPr/>
            <p:nvPr/>
          </p:nvSpPr>
          <p:spPr>
            <a:xfrm>
              <a:off x="1070457" y="1724003"/>
              <a:ext cx="6985203" cy="492448"/>
            </a:xfrm>
            <a:prstGeom prst="rect">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0"/>
            <p:cNvSpPr txBox="1"/>
            <p:nvPr/>
          </p:nvSpPr>
          <p:spPr>
            <a:xfrm>
              <a:off x="1070457" y="1724003"/>
              <a:ext cx="6985203" cy="492448"/>
            </a:xfrm>
            <a:prstGeom prst="rect">
              <a:avLst/>
            </a:prstGeom>
            <a:noFill/>
            <a:ln>
              <a:noFill/>
            </a:ln>
          </p:spPr>
          <p:txBody>
            <a:bodyPr anchorCtr="0" anchor="ctr" bIns="53325" lIns="390875" spcFirstLastPara="1" rIns="53325" wrap="square" tIns="53325">
              <a:noAutofit/>
            </a:bodyPr>
            <a:lstStyle/>
            <a:p>
              <a:pPr indent="0" lvl="0" marL="0" marR="0" rtl="0" algn="l">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Membantu seseorang mengembangkan sikap positif </a:t>
              </a:r>
              <a:endParaRPr sz="2100">
                <a:solidFill>
                  <a:schemeClr val="dk1"/>
                </a:solidFill>
                <a:latin typeface="Calibri"/>
                <a:ea typeface="Calibri"/>
                <a:cs typeface="Calibri"/>
                <a:sym typeface="Calibri"/>
              </a:endParaRPr>
            </a:p>
          </p:txBody>
        </p:sp>
        <p:sp>
          <p:nvSpPr>
            <p:cNvPr id="219" name="Google Shape;219;p20"/>
            <p:cNvSpPr/>
            <p:nvPr/>
          </p:nvSpPr>
          <p:spPr>
            <a:xfrm>
              <a:off x="762677" y="1662447"/>
              <a:ext cx="615560" cy="615560"/>
            </a:xfrm>
            <a:prstGeom prst="ellipse">
              <a:avLst/>
            </a:prstGeom>
            <a:solidFill>
              <a:schemeClr val="lt1"/>
            </a:solidFill>
            <a:ln cap="flat" cmpd="sng" w="12700">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0"/>
            <p:cNvSpPr/>
            <p:nvPr/>
          </p:nvSpPr>
          <p:spPr>
            <a:xfrm>
              <a:off x="1148486" y="2463109"/>
              <a:ext cx="6907174" cy="492448"/>
            </a:xfrm>
            <a:prstGeom prst="rect">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0"/>
            <p:cNvSpPr txBox="1"/>
            <p:nvPr/>
          </p:nvSpPr>
          <p:spPr>
            <a:xfrm>
              <a:off x="1148486" y="2463109"/>
              <a:ext cx="6907174" cy="492448"/>
            </a:xfrm>
            <a:prstGeom prst="rect">
              <a:avLst/>
            </a:prstGeom>
            <a:noFill/>
            <a:ln>
              <a:noFill/>
            </a:ln>
          </p:spPr>
          <p:txBody>
            <a:bodyPr anchorCtr="0" anchor="ctr" bIns="53325" lIns="390875" spcFirstLastPara="1" rIns="53325" wrap="square" tIns="53325">
              <a:noAutofit/>
            </a:bodyPr>
            <a:lstStyle/>
            <a:p>
              <a:pPr indent="0" lvl="0" marL="0" marR="0" rtl="0" algn="l">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Membantu seseorang membentuk pola-pola karir </a:t>
              </a:r>
              <a:endParaRPr sz="2100">
                <a:solidFill>
                  <a:schemeClr val="dk1"/>
                </a:solidFill>
                <a:latin typeface="Calibri"/>
                <a:ea typeface="Calibri"/>
                <a:cs typeface="Calibri"/>
                <a:sym typeface="Calibri"/>
              </a:endParaRPr>
            </a:p>
          </p:txBody>
        </p:sp>
        <p:sp>
          <p:nvSpPr>
            <p:cNvPr id="222" name="Google Shape;222;p20"/>
            <p:cNvSpPr/>
            <p:nvPr/>
          </p:nvSpPr>
          <p:spPr>
            <a:xfrm>
              <a:off x="840706" y="2401553"/>
              <a:ext cx="615560" cy="615560"/>
            </a:xfrm>
            <a:prstGeom prst="ellipse">
              <a:avLst/>
            </a:prstGeom>
            <a:solidFill>
              <a:schemeClr val="lt1"/>
            </a:solidFill>
            <a:ln cap="flat" cmpd="sng" w="12700">
              <a:solidFill>
                <a:srgbClr val="599BD5"/>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0"/>
            <p:cNvSpPr/>
            <p:nvPr/>
          </p:nvSpPr>
          <p:spPr>
            <a:xfrm>
              <a:off x="1070457" y="3202215"/>
              <a:ext cx="6985203" cy="492448"/>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0"/>
            <p:cNvSpPr txBox="1"/>
            <p:nvPr/>
          </p:nvSpPr>
          <p:spPr>
            <a:xfrm>
              <a:off x="1070457" y="3202215"/>
              <a:ext cx="6985203" cy="492448"/>
            </a:xfrm>
            <a:prstGeom prst="rect">
              <a:avLst/>
            </a:prstGeom>
            <a:noFill/>
            <a:ln>
              <a:noFill/>
            </a:ln>
          </p:spPr>
          <p:txBody>
            <a:bodyPr anchorCtr="0" anchor="ctr" bIns="53325" lIns="390875" spcFirstLastPara="1" rIns="53325" wrap="square" tIns="53325">
              <a:noAutofit/>
            </a:bodyPr>
            <a:lstStyle/>
            <a:p>
              <a:pPr indent="0" lvl="0" marL="0" marR="0" rtl="0" algn="l">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Membantu seseorang mengatasi stres dan kecemasan </a:t>
              </a:r>
              <a:endParaRPr sz="2100">
                <a:solidFill>
                  <a:schemeClr val="dk1"/>
                </a:solidFill>
                <a:latin typeface="Calibri"/>
                <a:ea typeface="Calibri"/>
                <a:cs typeface="Calibri"/>
                <a:sym typeface="Calibri"/>
              </a:endParaRPr>
            </a:p>
          </p:txBody>
        </p:sp>
        <p:sp>
          <p:nvSpPr>
            <p:cNvPr id="225" name="Google Shape;225;p20"/>
            <p:cNvSpPr/>
            <p:nvPr/>
          </p:nvSpPr>
          <p:spPr>
            <a:xfrm>
              <a:off x="762677" y="3140659"/>
              <a:ext cx="615560" cy="615560"/>
            </a:xfrm>
            <a:prstGeom prst="ellipse">
              <a:avLst/>
            </a:prstGeom>
            <a:solidFill>
              <a:schemeClr val="lt1"/>
            </a:solidFill>
            <a:ln cap="flat" cmpd="sng" w="12700">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0"/>
            <p:cNvSpPr/>
            <p:nvPr/>
          </p:nvSpPr>
          <p:spPr>
            <a:xfrm>
              <a:off x="826075" y="3940779"/>
              <a:ext cx="7229585" cy="492448"/>
            </a:xfrm>
            <a:prstGeom prst="rect">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0"/>
            <p:cNvSpPr txBox="1"/>
            <p:nvPr/>
          </p:nvSpPr>
          <p:spPr>
            <a:xfrm>
              <a:off x="826075" y="3940779"/>
              <a:ext cx="7229585" cy="492448"/>
            </a:xfrm>
            <a:prstGeom prst="rect">
              <a:avLst/>
            </a:prstGeom>
            <a:noFill/>
            <a:ln>
              <a:noFill/>
            </a:ln>
          </p:spPr>
          <p:txBody>
            <a:bodyPr anchorCtr="0" anchor="ctr" bIns="53325" lIns="390875" spcFirstLastPara="1" rIns="53325" wrap="square" tIns="53325">
              <a:noAutofit/>
            </a:bodyPr>
            <a:lstStyle/>
            <a:p>
              <a:pPr indent="0" lvl="0" marL="0" marR="0" rtl="0" algn="l">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Membantu seseorang meningkatkan relasi dengan orang lain </a:t>
              </a:r>
              <a:endParaRPr sz="2100">
                <a:solidFill>
                  <a:schemeClr val="dk1"/>
                </a:solidFill>
                <a:latin typeface="Calibri"/>
                <a:ea typeface="Calibri"/>
                <a:cs typeface="Calibri"/>
                <a:sym typeface="Calibri"/>
              </a:endParaRPr>
            </a:p>
          </p:txBody>
        </p:sp>
        <p:sp>
          <p:nvSpPr>
            <p:cNvPr id="228" name="Google Shape;228;p20"/>
            <p:cNvSpPr/>
            <p:nvPr/>
          </p:nvSpPr>
          <p:spPr>
            <a:xfrm>
              <a:off x="518295" y="3879223"/>
              <a:ext cx="615560" cy="615560"/>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0"/>
            <p:cNvSpPr/>
            <p:nvPr/>
          </p:nvSpPr>
          <p:spPr>
            <a:xfrm>
              <a:off x="380119" y="4679885"/>
              <a:ext cx="7675541" cy="492448"/>
            </a:xfrm>
            <a:prstGeom prst="rect">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0"/>
            <p:cNvSpPr txBox="1"/>
            <p:nvPr/>
          </p:nvSpPr>
          <p:spPr>
            <a:xfrm>
              <a:off x="380119" y="4679885"/>
              <a:ext cx="7675541" cy="492448"/>
            </a:xfrm>
            <a:prstGeom prst="rect">
              <a:avLst/>
            </a:prstGeom>
            <a:noFill/>
            <a:ln>
              <a:noFill/>
            </a:ln>
          </p:spPr>
          <p:txBody>
            <a:bodyPr anchorCtr="0" anchor="ctr" bIns="53325" lIns="390875" spcFirstLastPara="1" rIns="53325" wrap="square" tIns="53325">
              <a:noAutofit/>
            </a:bodyPr>
            <a:lstStyle/>
            <a:p>
              <a:pPr indent="0" lvl="0" marL="0" marR="0" rtl="0" algn="l">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Membantu seseorang memahami diri sendiri maupun orang lain </a:t>
              </a:r>
              <a:endParaRPr sz="2100">
                <a:solidFill>
                  <a:schemeClr val="dk1"/>
                </a:solidFill>
                <a:latin typeface="Calibri"/>
                <a:ea typeface="Calibri"/>
                <a:cs typeface="Calibri"/>
                <a:sym typeface="Calibri"/>
              </a:endParaRPr>
            </a:p>
          </p:txBody>
        </p:sp>
        <p:sp>
          <p:nvSpPr>
            <p:cNvPr id="231" name="Google Shape;231;p20"/>
            <p:cNvSpPr/>
            <p:nvPr/>
          </p:nvSpPr>
          <p:spPr>
            <a:xfrm>
              <a:off x="72339" y="4618329"/>
              <a:ext cx="615560" cy="61556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2" name="Google Shape;232;p20"/>
          <p:cNvSpPr/>
          <p:nvPr/>
        </p:nvSpPr>
        <p:spPr>
          <a:xfrm>
            <a:off x="116115" y="2139041"/>
            <a:ext cx="2286000" cy="3472543"/>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TUJUAN KONSELING ADALAH UNTUK MEMBANTU SESEORANG DALAM MENYELESAIKAN MASALAH DAN MENCAPAI PERUBAHAN POSITIF DALAM KEHIDUPANNYA. </a:t>
            </a:r>
            <a:endParaRPr/>
          </a:p>
        </p:txBody>
      </p:sp>
      <p:sp>
        <p:nvSpPr>
          <p:cNvPr id="233" name="Google Shape;233;p20"/>
          <p:cNvSpPr/>
          <p:nvPr/>
        </p:nvSpPr>
        <p:spPr>
          <a:xfrm>
            <a:off x="2402115" y="3363686"/>
            <a:ext cx="1774371" cy="1404257"/>
          </a:xfrm>
          <a:prstGeom prst="rightArrow">
            <a:avLst>
              <a:gd fmla="val 50000" name="adj1"/>
              <a:gd fmla="val 50000" name="adj2"/>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BEBERAPA TUJUAN KONSELING, DI ANTARANYA: </a:t>
            </a:r>
            <a:endParaRPr sz="1200">
              <a:solidFill>
                <a:schemeClr val="dk1"/>
              </a:solidFill>
              <a:latin typeface="Calibri"/>
              <a:ea typeface="Calibri"/>
              <a:cs typeface="Calibri"/>
              <a:sym typeface="Calibri"/>
            </a:endParaRPr>
          </a:p>
        </p:txBody>
      </p:sp>
      <p:sp>
        <p:nvSpPr>
          <p:cNvPr id="234" name="Google Shape;234;p20"/>
          <p:cNvSpPr/>
          <p:nvPr/>
        </p:nvSpPr>
        <p:spPr>
          <a:xfrm>
            <a:off x="3817259" y="1407063"/>
            <a:ext cx="402771" cy="4661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1</a:t>
            </a:r>
            <a:endParaRPr sz="1800">
              <a:solidFill>
                <a:schemeClr val="dk1"/>
              </a:solidFill>
              <a:latin typeface="Calibri"/>
              <a:ea typeface="Calibri"/>
              <a:cs typeface="Calibri"/>
              <a:sym typeface="Calibri"/>
            </a:endParaRPr>
          </a:p>
        </p:txBody>
      </p:sp>
      <p:sp>
        <p:nvSpPr>
          <p:cNvPr id="235" name="Google Shape;235;p20"/>
          <p:cNvSpPr/>
          <p:nvPr/>
        </p:nvSpPr>
        <p:spPr>
          <a:xfrm>
            <a:off x="4263574" y="2171699"/>
            <a:ext cx="402771" cy="4661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2</a:t>
            </a:r>
            <a:endParaRPr sz="1800">
              <a:solidFill>
                <a:schemeClr val="dk1"/>
              </a:solidFill>
              <a:latin typeface="Calibri"/>
              <a:ea typeface="Calibri"/>
              <a:cs typeface="Calibri"/>
              <a:sym typeface="Calibri"/>
            </a:endParaRPr>
          </a:p>
        </p:txBody>
      </p:sp>
      <p:sp>
        <p:nvSpPr>
          <p:cNvPr id="236" name="Google Shape;236;p20"/>
          <p:cNvSpPr/>
          <p:nvPr/>
        </p:nvSpPr>
        <p:spPr>
          <a:xfrm>
            <a:off x="4508501" y="2886188"/>
            <a:ext cx="402771" cy="4661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3</a:t>
            </a:r>
            <a:endParaRPr sz="1800">
              <a:solidFill>
                <a:schemeClr val="dk1"/>
              </a:solidFill>
              <a:latin typeface="Calibri"/>
              <a:ea typeface="Calibri"/>
              <a:cs typeface="Calibri"/>
              <a:sym typeface="Calibri"/>
            </a:endParaRPr>
          </a:p>
        </p:txBody>
      </p:sp>
      <p:sp>
        <p:nvSpPr>
          <p:cNvPr id="237" name="Google Shape;237;p20"/>
          <p:cNvSpPr/>
          <p:nvPr/>
        </p:nvSpPr>
        <p:spPr>
          <a:xfrm>
            <a:off x="4584703" y="3617714"/>
            <a:ext cx="402771" cy="4661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4</a:t>
            </a:r>
            <a:endParaRPr sz="1800">
              <a:solidFill>
                <a:schemeClr val="dk1"/>
              </a:solidFill>
              <a:latin typeface="Calibri"/>
              <a:ea typeface="Calibri"/>
              <a:cs typeface="Calibri"/>
              <a:sym typeface="Calibri"/>
            </a:endParaRPr>
          </a:p>
        </p:txBody>
      </p:sp>
      <p:sp>
        <p:nvSpPr>
          <p:cNvPr id="238" name="Google Shape;238;p20"/>
          <p:cNvSpPr/>
          <p:nvPr/>
        </p:nvSpPr>
        <p:spPr>
          <a:xfrm>
            <a:off x="4508503" y="4371012"/>
            <a:ext cx="402771" cy="4661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5</a:t>
            </a:r>
            <a:endParaRPr sz="1800">
              <a:solidFill>
                <a:schemeClr val="dk1"/>
              </a:solidFill>
              <a:latin typeface="Calibri"/>
              <a:ea typeface="Calibri"/>
              <a:cs typeface="Calibri"/>
              <a:sym typeface="Calibri"/>
            </a:endParaRPr>
          </a:p>
        </p:txBody>
      </p:sp>
      <p:sp>
        <p:nvSpPr>
          <p:cNvPr id="239" name="Google Shape;239;p20"/>
          <p:cNvSpPr/>
          <p:nvPr/>
        </p:nvSpPr>
        <p:spPr>
          <a:xfrm>
            <a:off x="4296229" y="5123671"/>
            <a:ext cx="402771" cy="4661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6</a:t>
            </a:r>
            <a:endParaRPr sz="1800">
              <a:solidFill>
                <a:schemeClr val="dk1"/>
              </a:solidFill>
              <a:latin typeface="Calibri"/>
              <a:ea typeface="Calibri"/>
              <a:cs typeface="Calibri"/>
              <a:sym typeface="Calibri"/>
            </a:endParaRPr>
          </a:p>
        </p:txBody>
      </p:sp>
      <p:sp>
        <p:nvSpPr>
          <p:cNvPr id="240" name="Google Shape;240;p20"/>
          <p:cNvSpPr/>
          <p:nvPr/>
        </p:nvSpPr>
        <p:spPr>
          <a:xfrm>
            <a:off x="3829961" y="5871223"/>
            <a:ext cx="402771" cy="4661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7</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1"/>
          <p:cNvSpPr txBox="1"/>
          <p:nvPr/>
        </p:nvSpPr>
        <p:spPr>
          <a:xfrm>
            <a:off x="0" y="253851"/>
            <a:ext cx="6134545" cy="461152"/>
          </a:xfrm>
          <a:prstGeom prst="rect">
            <a:avLst/>
          </a:prstGeom>
          <a:noFill/>
          <a:ln>
            <a:noFill/>
          </a:ln>
        </p:spPr>
        <p:txBody>
          <a:bodyPr anchorCtr="0" anchor="ctr" bIns="0" lIns="0" spcFirstLastPara="1" rIns="0" wrap="square" tIns="17775">
            <a:spAutoFit/>
          </a:bodyPr>
          <a:lstStyle/>
          <a:p>
            <a:pPr indent="0" lvl="0" marL="16933" marR="0" rtl="0" algn="ctr">
              <a:lnSpc>
                <a:spcPct val="90000"/>
              </a:lnSpc>
              <a:spcBef>
                <a:spcPts val="0"/>
              </a:spcBef>
              <a:spcAft>
                <a:spcPts val="0"/>
              </a:spcAft>
              <a:buClr>
                <a:srgbClr val="FFFF00"/>
              </a:buClr>
              <a:buSzPts val="3200"/>
              <a:buFont typeface="Arial Rounded"/>
              <a:buNone/>
            </a:pPr>
            <a:r>
              <a:rPr b="1" lang="en-US" sz="3200">
                <a:solidFill>
                  <a:srgbClr val="FFFF00"/>
                </a:solidFill>
                <a:latin typeface="Arial Rounded"/>
                <a:ea typeface="Arial Rounded"/>
                <a:cs typeface="Arial Rounded"/>
                <a:sym typeface="Arial Rounded"/>
              </a:rPr>
              <a:t>MANFAAT</a:t>
            </a:r>
            <a:endParaRPr b="1" sz="1600">
              <a:solidFill>
                <a:srgbClr val="FFFF00"/>
              </a:solidFill>
              <a:latin typeface="Arial Rounded"/>
              <a:ea typeface="Arial Rounded"/>
              <a:cs typeface="Arial Rounded"/>
              <a:sym typeface="Arial Rounded"/>
            </a:endParaRPr>
          </a:p>
        </p:txBody>
      </p:sp>
      <p:grpSp>
        <p:nvGrpSpPr>
          <p:cNvPr id="247" name="Google Shape;247;p21"/>
          <p:cNvGrpSpPr/>
          <p:nvPr/>
        </p:nvGrpSpPr>
        <p:grpSpPr>
          <a:xfrm>
            <a:off x="3254828" y="1110343"/>
            <a:ext cx="8697686" cy="3740421"/>
            <a:chOff x="0" y="0"/>
            <a:chExt cx="8697686" cy="3740421"/>
          </a:xfrm>
        </p:grpSpPr>
        <p:sp>
          <p:nvSpPr>
            <p:cNvPr id="248" name="Google Shape;248;p21"/>
            <p:cNvSpPr/>
            <p:nvPr/>
          </p:nvSpPr>
          <p:spPr>
            <a:xfrm>
              <a:off x="0" y="0"/>
              <a:ext cx="8697686" cy="479700"/>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1"/>
            <p:cNvSpPr txBox="1"/>
            <p:nvPr/>
          </p:nvSpPr>
          <p:spPr>
            <a:xfrm>
              <a:off x="23417" y="23417"/>
              <a:ext cx="8650852"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1D35"/>
                </a:buClr>
                <a:buSzPts val="2000"/>
                <a:buFont typeface="Arial"/>
                <a:buNone/>
              </a:pPr>
              <a:r>
                <a:rPr lang="en-US" sz="2000">
                  <a:solidFill>
                    <a:srgbClr val="001D35"/>
                  </a:solidFill>
                  <a:latin typeface="Arial"/>
                  <a:ea typeface="Arial"/>
                  <a:cs typeface="Arial"/>
                  <a:sym typeface="Arial"/>
                </a:rPr>
                <a:t>MEMBANTU MENGATASI MASALAH BAIK PRIBADI MAUPUN MASYARAKAT. </a:t>
              </a:r>
              <a:endParaRPr sz="2000">
                <a:solidFill>
                  <a:schemeClr val="dk1"/>
                </a:solidFill>
                <a:latin typeface="Calibri"/>
                <a:ea typeface="Calibri"/>
                <a:cs typeface="Calibri"/>
                <a:sym typeface="Calibri"/>
              </a:endParaRPr>
            </a:p>
          </p:txBody>
        </p:sp>
        <p:sp>
          <p:nvSpPr>
            <p:cNvPr id="250" name="Google Shape;250;p21"/>
            <p:cNvSpPr/>
            <p:nvPr/>
          </p:nvSpPr>
          <p:spPr>
            <a:xfrm>
              <a:off x="0" y="574221"/>
              <a:ext cx="8697686" cy="479700"/>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1"/>
            <p:cNvSpPr txBox="1"/>
            <p:nvPr/>
          </p:nvSpPr>
          <p:spPr>
            <a:xfrm>
              <a:off x="23417" y="597638"/>
              <a:ext cx="8650852"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1D35"/>
                </a:buClr>
                <a:buSzPts val="2000"/>
                <a:buFont typeface="Arial"/>
                <a:buNone/>
              </a:pPr>
              <a:r>
                <a:rPr lang="en-US" sz="2000">
                  <a:solidFill>
                    <a:srgbClr val="001D35"/>
                  </a:solidFill>
                  <a:latin typeface="Arial"/>
                  <a:ea typeface="Arial"/>
                  <a:cs typeface="Arial"/>
                  <a:sym typeface="Arial"/>
                </a:rPr>
                <a:t>MENGIDENTIFIKASI GANGGUAN MENTAL: </a:t>
              </a:r>
              <a:endParaRPr/>
            </a:p>
          </p:txBody>
        </p:sp>
        <p:sp>
          <p:nvSpPr>
            <p:cNvPr id="252" name="Google Shape;252;p21"/>
            <p:cNvSpPr/>
            <p:nvPr/>
          </p:nvSpPr>
          <p:spPr>
            <a:xfrm>
              <a:off x="0" y="1111521"/>
              <a:ext cx="8697686" cy="479700"/>
            </a:xfrm>
            <a:prstGeom prst="roundRect">
              <a:avLst>
                <a:gd fmla="val 16667" name="adj"/>
              </a:avLst>
            </a:prstGeom>
            <a:solidFill>
              <a:schemeClr val="accent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1"/>
            <p:cNvSpPr txBox="1"/>
            <p:nvPr/>
          </p:nvSpPr>
          <p:spPr>
            <a:xfrm>
              <a:off x="23417" y="1134938"/>
              <a:ext cx="8650852"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1D35"/>
                </a:buClr>
                <a:buSzPts val="2000"/>
                <a:buFont typeface="Arial"/>
                <a:buNone/>
              </a:pPr>
              <a:r>
                <a:rPr lang="en-US" sz="2000">
                  <a:solidFill>
                    <a:srgbClr val="001D35"/>
                  </a:solidFill>
                  <a:latin typeface="Arial"/>
                  <a:ea typeface="Arial"/>
                  <a:cs typeface="Arial"/>
                  <a:sym typeface="Arial"/>
                </a:rPr>
                <a:t>MENGEMBANGKAN SUDUT PANDANG BARU AKAN PENTINGNYA KAMTIBMAS: </a:t>
              </a:r>
              <a:endParaRPr/>
            </a:p>
          </p:txBody>
        </p:sp>
        <p:sp>
          <p:nvSpPr>
            <p:cNvPr id="254" name="Google Shape;254;p21"/>
            <p:cNvSpPr/>
            <p:nvPr/>
          </p:nvSpPr>
          <p:spPr>
            <a:xfrm>
              <a:off x="0" y="1648821"/>
              <a:ext cx="8697686" cy="479700"/>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1"/>
            <p:cNvSpPr txBox="1"/>
            <p:nvPr/>
          </p:nvSpPr>
          <p:spPr>
            <a:xfrm>
              <a:off x="23417" y="1672238"/>
              <a:ext cx="8650852"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1D35"/>
                </a:buClr>
                <a:buSzPts val="2000"/>
                <a:buFont typeface="Arial"/>
                <a:buNone/>
              </a:pPr>
              <a:r>
                <a:rPr lang="en-US" sz="2000">
                  <a:solidFill>
                    <a:srgbClr val="001D35"/>
                  </a:solidFill>
                  <a:latin typeface="Arial"/>
                  <a:ea typeface="Arial"/>
                  <a:cs typeface="Arial"/>
                  <a:sym typeface="Arial"/>
                </a:rPr>
                <a:t>MENJAGA KESEHATAN JIWA DAN RAGA: . </a:t>
              </a:r>
              <a:endParaRPr/>
            </a:p>
          </p:txBody>
        </p:sp>
        <p:sp>
          <p:nvSpPr>
            <p:cNvPr id="256" name="Google Shape;256;p21"/>
            <p:cNvSpPr/>
            <p:nvPr/>
          </p:nvSpPr>
          <p:spPr>
            <a:xfrm>
              <a:off x="0" y="2186121"/>
              <a:ext cx="8697686" cy="479700"/>
            </a:xfrm>
            <a:prstGeom prst="roundRect">
              <a:avLst>
                <a:gd fmla="val 16667"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1"/>
            <p:cNvSpPr txBox="1"/>
            <p:nvPr/>
          </p:nvSpPr>
          <p:spPr>
            <a:xfrm>
              <a:off x="23417" y="2209538"/>
              <a:ext cx="8650852"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1D35"/>
                </a:buClr>
                <a:buSzPts val="2000"/>
                <a:buFont typeface="Arial"/>
                <a:buNone/>
              </a:pPr>
              <a:r>
                <a:rPr lang="en-US" sz="2000">
                  <a:solidFill>
                    <a:srgbClr val="001D35"/>
                  </a:solidFill>
                  <a:latin typeface="Arial"/>
                  <a:ea typeface="Arial"/>
                  <a:cs typeface="Arial"/>
                  <a:sym typeface="Arial"/>
                </a:rPr>
                <a:t>MEMBANTU MENINGKATKAN KEPERCAYAAN DIRI: </a:t>
              </a:r>
              <a:endParaRPr/>
            </a:p>
          </p:txBody>
        </p:sp>
        <p:sp>
          <p:nvSpPr>
            <p:cNvPr id="258" name="Google Shape;258;p21"/>
            <p:cNvSpPr/>
            <p:nvPr/>
          </p:nvSpPr>
          <p:spPr>
            <a:xfrm>
              <a:off x="0" y="2723421"/>
              <a:ext cx="8697686" cy="479700"/>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1"/>
            <p:cNvSpPr txBox="1"/>
            <p:nvPr/>
          </p:nvSpPr>
          <p:spPr>
            <a:xfrm>
              <a:off x="23417" y="2746838"/>
              <a:ext cx="8650852"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1D35"/>
                </a:buClr>
                <a:buSzPts val="2000"/>
                <a:buFont typeface="Arial"/>
                <a:buNone/>
              </a:pPr>
              <a:r>
                <a:rPr lang="en-US" sz="2000">
                  <a:solidFill>
                    <a:srgbClr val="001D35"/>
                  </a:solidFill>
                  <a:latin typeface="Arial"/>
                  <a:ea typeface="Arial"/>
                  <a:cs typeface="Arial"/>
                  <a:sym typeface="Arial"/>
                </a:rPr>
                <a:t>MEMBANTU TUGAS – TUGAS KEPOLISIAN TERBATAS: </a:t>
              </a:r>
              <a:endParaRPr/>
            </a:p>
          </p:txBody>
        </p:sp>
        <p:sp>
          <p:nvSpPr>
            <p:cNvPr id="260" name="Google Shape;260;p21"/>
            <p:cNvSpPr/>
            <p:nvPr/>
          </p:nvSpPr>
          <p:spPr>
            <a:xfrm>
              <a:off x="0" y="3260721"/>
              <a:ext cx="8697686" cy="479700"/>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1"/>
            <p:cNvSpPr txBox="1"/>
            <p:nvPr/>
          </p:nvSpPr>
          <p:spPr>
            <a:xfrm>
              <a:off x="23417" y="3284138"/>
              <a:ext cx="8650852" cy="432866"/>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rgbClr val="001D35"/>
                </a:buClr>
                <a:buSzPts val="2000"/>
                <a:buFont typeface="Arial"/>
                <a:buNone/>
              </a:pPr>
              <a:r>
                <a:rPr lang="en-US" sz="2000">
                  <a:solidFill>
                    <a:srgbClr val="001D35"/>
                  </a:solidFill>
                  <a:latin typeface="Arial"/>
                  <a:ea typeface="Arial"/>
                  <a:cs typeface="Arial"/>
                  <a:sym typeface="Arial"/>
                </a:rPr>
                <a:t>MEMBANTU MENINGKATKAN KEMAMPUAN MEMECAHKAN MASALAH SOSIAL</a:t>
              </a:r>
              <a:endParaRPr sz="2000">
                <a:solidFill>
                  <a:schemeClr val="lt1"/>
                </a:solidFill>
                <a:latin typeface="Calibri"/>
                <a:ea typeface="Calibri"/>
                <a:cs typeface="Calibri"/>
                <a:sym typeface="Calibri"/>
              </a:endParaRPr>
            </a:p>
          </p:txBody>
        </p:sp>
      </p:grpSp>
      <p:sp>
        <p:nvSpPr>
          <p:cNvPr id="262" name="Google Shape;262;p21"/>
          <p:cNvSpPr/>
          <p:nvPr/>
        </p:nvSpPr>
        <p:spPr>
          <a:xfrm>
            <a:off x="108857" y="2057400"/>
            <a:ext cx="2764972" cy="2079171"/>
          </a:xfrm>
          <a:prstGeom prst="rightArrowCallout">
            <a:avLst>
              <a:gd fmla="val 25000" name="adj1"/>
              <a:gd fmla="val 25000" name="adj2"/>
              <a:gd fmla="val 25000" name="adj3"/>
              <a:gd fmla="val 64977" name="adj4"/>
            </a:avLst>
          </a:prstGeom>
          <a:solidFill>
            <a:schemeClr val="accent6"/>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Calibri"/>
                <a:ea typeface="Calibri"/>
                <a:cs typeface="Calibri"/>
                <a:sym typeface="Calibri"/>
              </a:rPr>
              <a:t>MASYARAKAT</a:t>
            </a:r>
            <a:endParaRPr b="1" sz="2000">
              <a:solidFill>
                <a:schemeClr val="lt1"/>
              </a:solidFill>
              <a:latin typeface="Calibri"/>
              <a:ea typeface="Calibri"/>
              <a:cs typeface="Calibri"/>
              <a:sym typeface="Calibri"/>
            </a:endParaRPr>
          </a:p>
        </p:txBody>
      </p:sp>
      <p:sp>
        <p:nvSpPr>
          <p:cNvPr id="263" name="Google Shape;263;p21"/>
          <p:cNvSpPr/>
          <p:nvPr/>
        </p:nvSpPr>
        <p:spPr>
          <a:xfrm>
            <a:off x="108857" y="4591782"/>
            <a:ext cx="2764972" cy="2079171"/>
          </a:xfrm>
          <a:prstGeom prst="rightArrowCallout">
            <a:avLst>
              <a:gd fmla="val 25000" name="adj1"/>
              <a:gd fmla="val 25000" name="adj2"/>
              <a:gd fmla="val 25000" name="adj3"/>
              <a:gd fmla="val 64977" name="adj4"/>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Calibri"/>
                <a:ea typeface="Calibri"/>
                <a:cs typeface="Calibri"/>
                <a:sym typeface="Calibri"/>
              </a:rPr>
              <a:t>POLRI</a:t>
            </a:r>
            <a:endParaRPr b="1" sz="2000">
              <a:solidFill>
                <a:schemeClr val="lt1"/>
              </a:solidFill>
              <a:latin typeface="Calibri"/>
              <a:ea typeface="Calibri"/>
              <a:cs typeface="Calibri"/>
              <a:sym typeface="Calibri"/>
            </a:endParaRPr>
          </a:p>
        </p:txBody>
      </p:sp>
      <p:sp>
        <p:nvSpPr>
          <p:cNvPr id="264" name="Google Shape;264;p21"/>
          <p:cNvSpPr/>
          <p:nvPr/>
        </p:nvSpPr>
        <p:spPr>
          <a:xfrm>
            <a:off x="3254828" y="4963886"/>
            <a:ext cx="8697686" cy="1785257"/>
          </a:xfrm>
          <a:prstGeom prst="roundRect">
            <a:avLst>
              <a:gd fmla="val 16667" name="adj"/>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menurunnya tingkat pelanggaran anggota Baharkam Polri; </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personel Baharkam Polri memiliki kepercayaan diri dalam melaksanakan tusi;</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meningkatnya disiplin anggota dan meningkatnya prestasi kerja</a:t>
            </a:r>
            <a:endParaRPr sz="24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